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5143500" type="screen16x9"/>
  <p:notesSz cx="6858000" cy="9144000"/>
  <p:embeddedFontLst>
    <p:embeddedFont>
      <p:font typeface="Georgia" panose="02040502050405020303" pitchFamily="18" charset="0"/>
      <p:regular r:id="rId14"/>
      <p:bold r:id="rId15"/>
      <p:italic r:id="rId16"/>
      <p:boldItalic r:id="rId17"/>
    </p:embeddedFont>
    <p:embeddedFont>
      <p:font typeface="Impact" panose="020B0806030902050204" pitchFamily="34" charset="0"/>
      <p:regular r:id="rId18"/>
    </p:embeddedFont>
    <p:embeddedFont>
      <p:font typeface="Oswald" panose="00000500000000000000" pitchFamily="2" charset="-52"/>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0" y="3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Saroyan" userId="4a2ee0109c535780" providerId="LiveId" clId="{1951041A-3ACB-48AE-B2B1-B9D973BD6EEB}"/>
    <pc:docChg chg="delSld modSld">
      <pc:chgData name="Konstantin Saroyan" userId="4a2ee0109c535780" providerId="LiveId" clId="{1951041A-3ACB-48AE-B2B1-B9D973BD6EEB}" dt="2023-09-26T15:19:35.337" v="4" actId="47"/>
      <pc:docMkLst>
        <pc:docMk/>
      </pc:docMkLst>
      <pc:sldChg chg="modSp mod">
        <pc:chgData name="Konstantin Saroyan" userId="4a2ee0109c535780" providerId="LiveId" clId="{1951041A-3ACB-48AE-B2B1-B9D973BD6EEB}" dt="2023-09-26T15:16:41.884" v="0" actId="255"/>
        <pc:sldMkLst>
          <pc:docMk/>
          <pc:sldMk cId="0" sldId="256"/>
        </pc:sldMkLst>
        <pc:spChg chg="mod">
          <ac:chgData name="Konstantin Saroyan" userId="4a2ee0109c535780" providerId="LiveId" clId="{1951041A-3ACB-48AE-B2B1-B9D973BD6EEB}" dt="2023-09-26T15:16:41.884" v="0" actId="255"/>
          <ac:spMkLst>
            <pc:docMk/>
            <pc:sldMk cId="0" sldId="256"/>
            <ac:spMk id="54" creationId="{00000000-0000-0000-0000-000000000000}"/>
          </ac:spMkLst>
        </pc:spChg>
      </pc:sldChg>
      <pc:sldChg chg="modNotesTx">
        <pc:chgData name="Konstantin Saroyan" userId="4a2ee0109c535780" providerId="LiveId" clId="{1951041A-3ACB-48AE-B2B1-B9D973BD6EEB}" dt="2023-09-26T15:17:28.725" v="1" actId="6549"/>
        <pc:sldMkLst>
          <pc:docMk/>
          <pc:sldMk cId="0" sldId="258"/>
        </pc:sldMkLst>
      </pc:sldChg>
      <pc:sldChg chg="modNotesTx">
        <pc:chgData name="Konstantin Saroyan" userId="4a2ee0109c535780" providerId="LiveId" clId="{1951041A-3ACB-48AE-B2B1-B9D973BD6EEB}" dt="2023-09-26T15:19:19.816" v="2" actId="6549"/>
        <pc:sldMkLst>
          <pc:docMk/>
          <pc:sldMk cId="0" sldId="263"/>
        </pc:sldMkLst>
      </pc:sldChg>
      <pc:sldChg chg="modNotesTx">
        <pc:chgData name="Konstantin Saroyan" userId="4a2ee0109c535780" providerId="LiveId" clId="{1951041A-3ACB-48AE-B2B1-B9D973BD6EEB}" dt="2023-09-26T15:19:27.410" v="3" actId="6549"/>
        <pc:sldMkLst>
          <pc:docMk/>
          <pc:sldMk cId="0" sldId="265"/>
        </pc:sldMkLst>
      </pc:sldChg>
      <pc:sldChg chg="del">
        <pc:chgData name="Konstantin Saroyan" userId="4a2ee0109c535780" providerId="LiveId" clId="{1951041A-3ACB-48AE-B2B1-B9D973BD6EEB}" dt="2023-09-26T15:19:35.337" v="4" actId="47"/>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7984fe05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g27984fe05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7b848f7c72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7b848f7c72_0_17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7aa13d04b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7aa13d04b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aa13d04b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27aa13d04b0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aa13d04b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7aa13d04b0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aa13d04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7aa13d04b0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dirty="0">
                <a:solidFill>
                  <a:srgbClr val="002A5B"/>
                </a:solidFill>
                <a:highlight>
                  <a:srgbClr val="FFFFFF"/>
                </a:highlight>
                <a:latin typeface="Times New Roman"/>
                <a:ea typeface="Times New Roman"/>
                <a:cs typeface="Times New Roman"/>
                <a:sym typeface="Times New Roman"/>
              </a:rPr>
              <a:t>2014 - AeRo Market The development of this platform positions the Bucharest Stock Exchange as the main financing channel for Romanian entrepreneurs. At the same time, the platform is dedicated to investors, consultants and, in particular, companies with growth prospects, who want to attract financing from investors or who are in the process of preparing a private placement on the AeRO Market or the Main Market. Media content made available by consultants through the platform supports companies in implementing best practices and preparing the business for the next level of development.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aa13d04b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27aa13d04b0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aa13d04b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7aa13d04b0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 name="Google Shape;27;p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1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5.png"/><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www.fea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hyperlink" Target="http://www.comics.feas.org" TargetMode="External"/><Relationship Id="rId13" Type="http://schemas.openxmlformats.org/officeDocument/2006/relationships/image" Target="../media/image17.png"/><Relationship Id="rId18" Type="http://schemas.openxmlformats.org/officeDocument/2006/relationships/image" Target="../media/image22.jpg"/><Relationship Id="rId3" Type="http://schemas.openxmlformats.org/officeDocument/2006/relationships/image" Target="../media/image1.jpg"/><Relationship Id="rId7" Type="http://schemas.openxmlformats.org/officeDocument/2006/relationships/image" Target="../media/image12.jp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jpg"/><Relationship Id="rId4" Type="http://schemas.openxmlformats.org/officeDocument/2006/relationships/image" Target="../media/image6.png"/><Relationship Id="rId9" Type="http://schemas.openxmlformats.org/officeDocument/2006/relationships/image" Target="../media/image13.jp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2"/>
          <p:cNvPicPr preferRelativeResize="0"/>
          <p:nvPr/>
        </p:nvPicPr>
        <p:blipFill rotWithShape="1">
          <a:blip r:embed="rId3">
            <a:alphaModFix/>
          </a:blip>
          <a:srcRect/>
          <a:stretch/>
        </p:blipFill>
        <p:spPr>
          <a:xfrm>
            <a:off x="0" y="0"/>
            <a:ext cx="9144000" cy="5143498"/>
          </a:xfrm>
          <a:prstGeom prst="rect">
            <a:avLst/>
          </a:prstGeom>
          <a:noFill/>
          <a:ln>
            <a:noFill/>
          </a:ln>
        </p:spPr>
      </p:pic>
      <p:pic>
        <p:nvPicPr>
          <p:cNvPr id="52" name="Google Shape;52;p12"/>
          <p:cNvPicPr preferRelativeResize="0"/>
          <p:nvPr/>
        </p:nvPicPr>
        <p:blipFill>
          <a:blip r:embed="rId4">
            <a:alphaModFix amt="26000"/>
          </a:blip>
          <a:stretch>
            <a:fillRect/>
          </a:stretch>
        </p:blipFill>
        <p:spPr>
          <a:xfrm>
            <a:off x="1" y="-470249"/>
            <a:ext cx="9144003" cy="6094500"/>
          </a:xfrm>
          <a:prstGeom prst="rect">
            <a:avLst/>
          </a:prstGeom>
          <a:noFill/>
          <a:ln>
            <a:noFill/>
          </a:ln>
        </p:spPr>
      </p:pic>
      <p:pic>
        <p:nvPicPr>
          <p:cNvPr id="53" name="Google Shape;53;p12"/>
          <p:cNvPicPr preferRelativeResize="0"/>
          <p:nvPr/>
        </p:nvPicPr>
        <p:blipFill rotWithShape="1">
          <a:blip r:embed="rId5">
            <a:alphaModFix amt="26000"/>
          </a:blip>
          <a:srcRect l="24799" r="24068" b="57379"/>
          <a:stretch/>
        </p:blipFill>
        <p:spPr>
          <a:xfrm>
            <a:off x="6627350" y="195300"/>
            <a:ext cx="5102201" cy="4668624"/>
          </a:xfrm>
          <a:prstGeom prst="rect">
            <a:avLst/>
          </a:prstGeom>
          <a:noFill/>
          <a:ln>
            <a:noFill/>
          </a:ln>
        </p:spPr>
      </p:pic>
      <p:sp>
        <p:nvSpPr>
          <p:cNvPr id="54" name="Google Shape;54;p12"/>
          <p:cNvSpPr txBox="1"/>
          <p:nvPr/>
        </p:nvSpPr>
        <p:spPr>
          <a:xfrm>
            <a:off x="745900" y="2420075"/>
            <a:ext cx="7181700" cy="108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5400" b="1" dirty="0">
                <a:solidFill>
                  <a:srgbClr val="FFFFFF"/>
                </a:solidFill>
                <a:latin typeface="Oswald"/>
                <a:ea typeface="Oswald"/>
                <a:cs typeface="Oswald"/>
                <a:sym typeface="Oswald"/>
              </a:rPr>
              <a:t>FEAS AND IT'S MEMBERS</a:t>
            </a:r>
            <a:endParaRPr sz="5400" b="1" dirty="0">
              <a:solidFill>
                <a:srgbClr val="FFFFFF"/>
              </a:solidFill>
              <a:latin typeface="Oswald"/>
              <a:ea typeface="Oswald"/>
              <a:cs typeface="Oswald"/>
              <a:sym typeface="Oswald"/>
            </a:endParaRPr>
          </a:p>
          <a:p>
            <a:pPr marL="0" lvl="0" indent="0" algn="ctr" rtl="0">
              <a:spcBef>
                <a:spcPts val="0"/>
              </a:spcBef>
              <a:spcAft>
                <a:spcPts val="0"/>
              </a:spcAft>
              <a:buNone/>
            </a:pPr>
            <a:r>
              <a:rPr lang="en" sz="5400" b="1" dirty="0">
                <a:solidFill>
                  <a:srgbClr val="FFFFFF"/>
                </a:solidFill>
                <a:latin typeface="Oswald"/>
                <a:ea typeface="Oswald"/>
                <a:cs typeface="Oswald"/>
                <a:sym typeface="Oswald"/>
              </a:rPr>
              <a:t>CASES</a:t>
            </a:r>
            <a:endParaRPr sz="5400" b="1" dirty="0">
              <a:solidFill>
                <a:srgbClr val="FFFFFF"/>
              </a:solidFill>
              <a:latin typeface="Oswald"/>
              <a:ea typeface="Oswald"/>
              <a:cs typeface="Oswald"/>
              <a:sym typeface="Oswald"/>
            </a:endParaRPr>
          </a:p>
        </p:txBody>
      </p:sp>
      <p:sp>
        <p:nvSpPr>
          <p:cNvPr id="55" name="Google Shape;55;p12"/>
          <p:cNvSpPr txBox="1"/>
          <p:nvPr/>
        </p:nvSpPr>
        <p:spPr>
          <a:xfrm>
            <a:off x="2836750" y="3335200"/>
            <a:ext cx="3000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0" b="1">
                <a:solidFill>
                  <a:srgbClr val="FFFFFF"/>
                </a:solidFill>
                <a:latin typeface="Oswald"/>
                <a:ea typeface="Oswald"/>
                <a:cs typeface="Oswald"/>
                <a:sym typeface="Oswald"/>
              </a:rPr>
              <a:t>2023</a:t>
            </a:r>
            <a:endParaRPr sz="8000"/>
          </a:p>
        </p:txBody>
      </p:sp>
      <p:sp>
        <p:nvSpPr>
          <p:cNvPr id="56" name="Google Shape;56;p12"/>
          <p:cNvSpPr/>
          <p:nvPr/>
        </p:nvSpPr>
        <p:spPr>
          <a:xfrm>
            <a:off x="1443225" y="3993825"/>
            <a:ext cx="1656000" cy="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2"/>
          <p:cNvSpPr/>
          <p:nvPr/>
        </p:nvSpPr>
        <p:spPr>
          <a:xfrm>
            <a:off x="5574275" y="3993825"/>
            <a:ext cx="1656000" cy="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12"/>
          <p:cNvPicPr preferRelativeResize="0"/>
          <p:nvPr/>
        </p:nvPicPr>
        <p:blipFill rotWithShape="1">
          <a:blip r:embed="rId6">
            <a:alphaModFix/>
          </a:blip>
          <a:srcRect r="56215"/>
          <a:stretch/>
        </p:blipFill>
        <p:spPr>
          <a:xfrm>
            <a:off x="3647600" y="779125"/>
            <a:ext cx="1145150" cy="909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1"/>
          <p:cNvPicPr preferRelativeResize="0"/>
          <p:nvPr/>
        </p:nvPicPr>
        <p:blipFill rotWithShape="1">
          <a:blip r:embed="rId3">
            <a:alphaModFix/>
          </a:blip>
          <a:srcRect/>
          <a:stretch/>
        </p:blipFill>
        <p:spPr>
          <a:xfrm>
            <a:off x="-23812" y="-305525"/>
            <a:ext cx="9316125" cy="5449025"/>
          </a:xfrm>
          <a:prstGeom prst="rect">
            <a:avLst/>
          </a:prstGeom>
          <a:noFill/>
          <a:ln>
            <a:noFill/>
          </a:ln>
        </p:spPr>
      </p:pic>
      <p:sp>
        <p:nvSpPr>
          <p:cNvPr id="265" name="Google Shape;265;p21"/>
          <p:cNvSpPr txBox="1">
            <a:spLocks noGrp="1"/>
          </p:cNvSpPr>
          <p:nvPr>
            <p:ph type="ctrTitle"/>
          </p:nvPr>
        </p:nvSpPr>
        <p:spPr>
          <a:xfrm>
            <a:off x="1233250" y="287825"/>
            <a:ext cx="6991800" cy="53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1800" b="1">
                <a:solidFill>
                  <a:srgbClr val="FFFFFF"/>
                </a:solidFill>
                <a:latin typeface="Georgia"/>
                <a:ea typeface="Georgia"/>
                <a:cs typeface="Georgia"/>
                <a:sym typeface="Georgia"/>
              </a:rPr>
              <a:t>Regulatory Incentives to Boost Bond Market</a:t>
            </a:r>
            <a:endParaRPr sz="1800" b="1">
              <a:solidFill>
                <a:srgbClr val="FFFFFF"/>
              </a:solidFill>
              <a:latin typeface="Georgia"/>
              <a:ea typeface="Georgia"/>
              <a:cs typeface="Georgia"/>
              <a:sym typeface="Georgia"/>
            </a:endParaRPr>
          </a:p>
          <a:p>
            <a:pPr marL="0" lvl="0" indent="0" algn="l" rtl="0">
              <a:lnSpc>
                <a:spcPct val="100000"/>
              </a:lnSpc>
              <a:spcBef>
                <a:spcPts val="0"/>
              </a:spcBef>
              <a:spcAft>
                <a:spcPts val="0"/>
              </a:spcAft>
              <a:buNone/>
            </a:pPr>
            <a:r>
              <a:rPr lang="en" sz="1800" b="1">
                <a:solidFill>
                  <a:srgbClr val="FFFFFF"/>
                </a:solidFill>
                <a:latin typeface="Georgia"/>
                <a:ea typeface="Georgia"/>
                <a:cs typeface="Georgia"/>
                <a:sym typeface="Georgia"/>
              </a:rPr>
              <a:t>Armenia Securities Exchange</a:t>
            </a:r>
            <a:endParaRPr sz="1800" b="1">
              <a:solidFill>
                <a:srgbClr val="FFFFFF"/>
              </a:solidFill>
              <a:latin typeface="Georgia"/>
              <a:ea typeface="Georgia"/>
              <a:cs typeface="Georgia"/>
              <a:sym typeface="Georgia"/>
            </a:endParaRPr>
          </a:p>
        </p:txBody>
      </p:sp>
      <p:pic>
        <p:nvPicPr>
          <p:cNvPr id="266" name="Google Shape;266;p21"/>
          <p:cNvPicPr preferRelativeResize="0"/>
          <p:nvPr/>
        </p:nvPicPr>
        <p:blipFill>
          <a:blip r:embed="rId4">
            <a:alphaModFix/>
          </a:blip>
          <a:stretch>
            <a:fillRect/>
          </a:stretch>
        </p:blipFill>
        <p:spPr>
          <a:xfrm>
            <a:off x="-23812" y="814388"/>
            <a:ext cx="8277225" cy="9525"/>
          </a:xfrm>
          <a:prstGeom prst="rect">
            <a:avLst/>
          </a:prstGeom>
          <a:noFill/>
          <a:ln>
            <a:noFill/>
          </a:ln>
        </p:spPr>
      </p:pic>
      <p:pic>
        <p:nvPicPr>
          <p:cNvPr id="267" name="Google Shape;267;p21"/>
          <p:cNvPicPr preferRelativeResize="0"/>
          <p:nvPr/>
        </p:nvPicPr>
        <p:blipFill>
          <a:blip r:embed="rId5">
            <a:alphaModFix/>
          </a:blip>
          <a:stretch>
            <a:fillRect/>
          </a:stretch>
        </p:blipFill>
        <p:spPr>
          <a:xfrm>
            <a:off x="8253425" y="-45850"/>
            <a:ext cx="941149" cy="1033200"/>
          </a:xfrm>
          <a:prstGeom prst="rect">
            <a:avLst/>
          </a:prstGeom>
          <a:noFill/>
          <a:ln>
            <a:noFill/>
          </a:ln>
        </p:spPr>
      </p:pic>
      <p:pic>
        <p:nvPicPr>
          <p:cNvPr id="268" name="Google Shape;268;p21"/>
          <p:cNvPicPr preferRelativeResize="0"/>
          <p:nvPr/>
        </p:nvPicPr>
        <p:blipFill>
          <a:blip r:embed="rId6">
            <a:alphaModFix/>
          </a:blip>
          <a:stretch>
            <a:fillRect/>
          </a:stretch>
        </p:blipFill>
        <p:spPr>
          <a:xfrm>
            <a:off x="470575" y="374450"/>
            <a:ext cx="734300" cy="362850"/>
          </a:xfrm>
          <a:prstGeom prst="rect">
            <a:avLst/>
          </a:prstGeom>
          <a:noFill/>
          <a:ln>
            <a:noFill/>
          </a:ln>
        </p:spPr>
      </p:pic>
      <p:pic>
        <p:nvPicPr>
          <p:cNvPr id="269" name="Google Shape;269;p21"/>
          <p:cNvPicPr preferRelativeResize="0"/>
          <p:nvPr/>
        </p:nvPicPr>
        <p:blipFill>
          <a:blip r:embed="rId7">
            <a:alphaModFix/>
          </a:blip>
          <a:stretch>
            <a:fillRect/>
          </a:stretch>
        </p:blipFill>
        <p:spPr>
          <a:xfrm>
            <a:off x="118375" y="1198094"/>
            <a:ext cx="734300" cy="582545"/>
          </a:xfrm>
          <a:prstGeom prst="rect">
            <a:avLst/>
          </a:prstGeom>
          <a:noFill/>
          <a:ln>
            <a:noFill/>
          </a:ln>
        </p:spPr>
      </p:pic>
      <p:sp>
        <p:nvSpPr>
          <p:cNvPr id="270" name="Google Shape;270;p21"/>
          <p:cNvSpPr txBox="1"/>
          <p:nvPr/>
        </p:nvSpPr>
        <p:spPr>
          <a:xfrm>
            <a:off x="929250" y="787400"/>
            <a:ext cx="3099300" cy="798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600" b="1">
                <a:solidFill>
                  <a:srgbClr val="FFFF00"/>
                </a:solidFill>
              </a:rPr>
              <a:t>Incentive</a:t>
            </a:r>
            <a:endParaRPr sz="1600" b="1">
              <a:solidFill>
                <a:srgbClr val="FF0000"/>
              </a:solidFill>
            </a:endParaRPr>
          </a:p>
          <a:p>
            <a:pPr marL="0" lvl="0" indent="0" algn="just" rtl="0">
              <a:lnSpc>
                <a:spcPct val="115000"/>
              </a:lnSpc>
              <a:spcBef>
                <a:spcPts val="0"/>
              </a:spcBef>
              <a:spcAft>
                <a:spcPts val="0"/>
              </a:spcAft>
              <a:buClr>
                <a:schemeClr val="dk1"/>
              </a:buClr>
              <a:buSzPts val="1100"/>
              <a:buFont typeface="Arial"/>
              <a:buNone/>
            </a:pPr>
            <a:r>
              <a:rPr lang="en" sz="1600">
                <a:solidFill>
                  <a:schemeClr val="lt1"/>
                </a:solidFill>
              </a:rPr>
              <a:t>Change in regulatory norms by reducing the </a:t>
            </a:r>
            <a:r>
              <a:rPr lang="en" sz="1600" b="1">
                <a:solidFill>
                  <a:schemeClr val="lt1"/>
                </a:solidFill>
              </a:rPr>
              <a:t>mandatory reserve</a:t>
            </a:r>
            <a:r>
              <a:rPr lang="en" sz="1600">
                <a:solidFill>
                  <a:schemeClr val="lt1"/>
                </a:solidFill>
              </a:rPr>
              <a:t> of banks up to </a:t>
            </a:r>
            <a:r>
              <a:rPr lang="en" sz="1600" b="1">
                <a:solidFill>
                  <a:srgbClr val="FFFF00"/>
                </a:solidFill>
              </a:rPr>
              <a:t>0</a:t>
            </a:r>
            <a:r>
              <a:rPr lang="en" sz="1600">
                <a:solidFill>
                  <a:srgbClr val="00FF00"/>
                </a:solidFill>
              </a:rPr>
              <a:t> </a:t>
            </a:r>
            <a:r>
              <a:rPr lang="en" sz="1600">
                <a:solidFill>
                  <a:schemeClr val="lt1"/>
                </a:solidFill>
              </a:rPr>
              <a:t>for the issued bonds in Armenian Dram.</a:t>
            </a:r>
            <a:endParaRPr sz="1600">
              <a:solidFill>
                <a:schemeClr val="lt1"/>
              </a:solidFill>
            </a:endParaRPr>
          </a:p>
        </p:txBody>
      </p:sp>
      <p:pic>
        <p:nvPicPr>
          <p:cNvPr id="271" name="Google Shape;271;p21"/>
          <p:cNvPicPr preferRelativeResize="0"/>
          <p:nvPr/>
        </p:nvPicPr>
        <p:blipFill>
          <a:blip r:embed="rId8">
            <a:alphaModFix/>
          </a:blip>
          <a:stretch>
            <a:fillRect/>
          </a:stretch>
        </p:blipFill>
        <p:spPr>
          <a:xfrm>
            <a:off x="4179800" y="1198425"/>
            <a:ext cx="734300" cy="734300"/>
          </a:xfrm>
          <a:prstGeom prst="rect">
            <a:avLst/>
          </a:prstGeom>
          <a:noFill/>
          <a:ln>
            <a:noFill/>
          </a:ln>
        </p:spPr>
      </p:pic>
      <p:sp>
        <p:nvSpPr>
          <p:cNvPr id="272" name="Google Shape;272;p21"/>
          <p:cNvSpPr txBox="1"/>
          <p:nvPr/>
        </p:nvSpPr>
        <p:spPr>
          <a:xfrm>
            <a:off x="5016750" y="787400"/>
            <a:ext cx="3879600" cy="1338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600" b="1">
                <a:solidFill>
                  <a:srgbClr val="00FF00"/>
                </a:solidFill>
              </a:rPr>
              <a:t>Result</a:t>
            </a:r>
            <a:r>
              <a:rPr lang="en" sz="1600">
                <a:solidFill>
                  <a:schemeClr val="lt1"/>
                </a:solidFill>
              </a:rPr>
              <a:t> </a:t>
            </a:r>
            <a:endParaRPr sz="1600">
              <a:solidFill>
                <a:schemeClr val="lt1"/>
              </a:solidFill>
            </a:endParaRPr>
          </a:p>
          <a:p>
            <a:pPr marL="0" lvl="0" indent="0" algn="just" rtl="0">
              <a:lnSpc>
                <a:spcPct val="115000"/>
              </a:lnSpc>
              <a:spcBef>
                <a:spcPts val="0"/>
              </a:spcBef>
              <a:spcAft>
                <a:spcPts val="0"/>
              </a:spcAft>
              <a:buClr>
                <a:schemeClr val="dk1"/>
              </a:buClr>
              <a:buSzPts val="1100"/>
              <a:buFont typeface="Arial"/>
              <a:buNone/>
            </a:pPr>
            <a:r>
              <a:rPr lang="en" sz="1600">
                <a:solidFill>
                  <a:schemeClr val="lt1"/>
                </a:solidFill>
              </a:rPr>
              <a:t>2014 - 1 bank issuer</a:t>
            </a:r>
            <a:endParaRPr sz="1600">
              <a:solidFill>
                <a:schemeClr val="lt1"/>
              </a:solidFill>
            </a:endParaRPr>
          </a:p>
          <a:p>
            <a:pPr marL="0" lvl="0" indent="0" algn="just" rtl="0">
              <a:lnSpc>
                <a:spcPct val="115000"/>
              </a:lnSpc>
              <a:spcBef>
                <a:spcPts val="0"/>
              </a:spcBef>
              <a:spcAft>
                <a:spcPts val="0"/>
              </a:spcAft>
              <a:buClr>
                <a:schemeClr val="dk1"/>
              </a:buClr>
              <a:buSzPts val="1100"/>
              <a:buFont typeface="Arial"/>
              <a:buNone/>
            </a:pPr>
            <a:r>
              <a:rPr lang="en" sz="1600">
                <a:solidFill>
                  <a:schemeClr val="lt1"/>
                </a:solidFill>
              </a:rPr>
              <a:t>2015 - 4 bank issuers</a:t>
            </a:r>
            <a:endParaRPr sz="1600">
              <a:solidFill>
                <a:schemeClr val="lt1"/>
              </a:solidFill>
            </a:endParaRPr>
          </a:p>
          <a:p>
            <a:pPr marL="0" lvl="0" indent="0" algn="just" rtl="0">
              <a:lnSpc>
                <a:spcPct val="115000"/>
              </a:lnSpc>
              <a:spcBef>
                <a:spcPts val="0"/>
              </a:spcBef>
              <a:spcAft>
                <a:spcPts val="0"/>
              </a:spcAft>
              <a:buClr>
                <a:schemeClr val="dk1"/>
              </a:buClr>
              <a:buSzPts val="1100"/>
              <a:buFont typeface="Arial"/>
              <a:buNone/>
            </a:pPr>
            <a:r>
              <a:rPr lang="en" sz="1600">
                <a:solidFill>
                  <a:schemeClr val="lt1"/>
                </a:solidFill>
              </a:rPr>
              <a:t>2023 - 14 out of 18 banks are bond issuers in local and foreign currencies</a:t>
            </a:r>
            <a:endParaRPr sz="1600">
              <a:solidFill>
                <a:schemeClr val="lt1"/>
              </a:solidFill>
            </a:endParaRPr>
          </a:p>
        </p:txBody>
      </p:sp>
      <p:pic>
        <p:nvPicPr>
          <p:cNvPr id="273" name="Google Shape;273;p21"/>
          <p:cNvPicPr preferRelativeResize="0"/>
          <p:nvPr/>
        </p:nvPicPr>
        <p:blipFill>
          <a:blip r:embed="rId9">
            <a:alphaModFix/>
          </a:blip>
          <a:stretch>
            <a:fillRect/>
          </a:stretch>
        </p:blipFill>
        <p:spPr>
          <a:xfrm>
            <a:off x="5550825" y="2306750"/>
            <a:ext cx="2702600" cy="2616350"/>
          </a:xfrm>
          <a:prstGeom prst="rect">
            <a:avLst/>
          </a:prstGeom>
          <a:noFill/>
          <a:ln>
            <a:noFill/>
          </a:ln>
        </p:spPr>
      </p:pic>
      <p:pic>
        <p:nvPicPr>
          <p:cNvPr id="274" name="Google Shape;274;p21"/>
          <p:cNvPicPr preferRelativeResize="0"/>
          <p:nvPr/>
        </p:nvPicPr>
        <p:blipFill>
          <a:blip r:embed="rId10">
            <a:alphaModFix/>
          </a:blip>
          <a:stretch>
            <a:fillRect/>
          </a:stretch>
        </p:blipFill>
        <p:spPr>
          <a:xfrm>
            <a:off x="118371" y="2622450"/>
            <a:ext cx="2422557" cy="1454850"/>
          </a:xfrm>
          <a:prstGeom prst="rect">
            <a:avLst/>
          </a:prstGeom>
          <a:noFill/>
          <a:ln>
            <a:noFill/>
          </a:ln>
        </p:spPr>
      </p:pic>
      <p:pic>
        <p:nvPicPr>
          <p:cNvPr id="275" name="Google Shape;275;p21"/>
          <p:cNvPicPr preferRelativeResize="0"/>
          <p:nvPr/>
        </p:nvPicPr>
        <p:blipFill>
          <a:blip r:embed="rId11">
            <a:alphaModFix/>
          </a:blip>
          <a:stretch>
            <a:fillRect/>
          </a:stretch>
        </p:blipFill>
        <p:spPr>
          <a:xfrm>
            <a:off x="2594150" y="2622450"/>
            <a:ext cx="2422600" cy="145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3"/>
          <p:cNvPicPr preferRelativeResize="0"/>
          <p:nvPr/>
        </p:nvPicPr>
        <p:blipFill rotWithShape="1">
          <a:blip r:embed="rId3">
            <a:alphaModFix/>
          </a:blip>
          <a:srcRect l="323" t="10897" r="1521"/>
          <a:stretch/>
        </p:blipFill>
        <p:spPr>
          <a:xfrm>
            <a:off x="0" y="0"/>
            <a:ext cx="9144000" cy="5143498"/>
          </a:xfrm>
          <a:prstGeom prst="rect">
            <a:avLst/>
          </a:prstGeom>
          <a:noFill/>
          <a:ln>
            <a:noFill/>
          </a:ln>
        </p:spPr>
      </p:pic>
      <p:sp>
        <p:nvSpPr>
          <p:cNvPr id="325" name="Google Shape;325;p23"/>
          <p:cNvSpPr txBox="1"/>
          <p:nvPr/>
        </p:nvSpPr>
        <p:spPr>
          <a:xfrm>
            <a:off x="575350" y="1821900"/>
            <a:ext cx="7790100" cy="165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0" b="1">
                <a:solidFill>
                  <a:srgbClr val="FFFFFF"/>
                </a:solidFill>
                <a:latin typeface="Oswald"/>
                <a:ea typeface="Oswald"/>
                <a:cs typeface="Oswald"/>
                <a:sym typeface="Oswald"/>
              </a:rPr>
              <a:t>THANK YOU!</a:t>
            </a:r>
            <a:endParaRPr sz="8000" b="1">
              <a:solidFill>
                <a:srgbClr val="FFFFFF"/>
              </a:solidFill>
              <a:latin typeface="Oswald"/>
              <a:ea typeface="Oswald"/>
              <a:cs typeface="Oswald"/>
              <a:sym typeface="Oswald"/>
            </a:endParaRPr>
          </a:p>
        </p:txBody>
      </p:sp>
      <p:sp>
        <p:nvSpPr>
          <p:cNvPr id="326" name="Google Shape;326;p23"/>
          <p:cNvSpPr txBox="1"/>
          <p:nvPr/>
        </p:nvSpPr>
        <p:spPr>
          <a:xfrm>
            <a:off x="3940015" y="3547075"/>
            <a:ext cx="1048200" cy="3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a:solidFill>
                  <a:srgbClr val="FFFFFF"/>
                </a:solidFill>
                <a:uFill>
                  <a:noFill/>
                </a:uFill>
                <a:latin typeface="Oswald"/>
                <a:ea typeface="Oswald"/>
                <a:cs typeface="Oswald"/>
                <a:sym typeface="Oswald"/>
                <a:hlinkClick r:id="rId4">
                  <a:extLst>
                    <a:ext uri="{A12FA001-AC4F-418D-AE19-62706E023703}">
                      <ahyp:hlinkClr xmlns:ahyp="http://schemas.microsoft.com/office/drawing/2018/hyperlinkcolor" val="tx"/>
                    </a:ext>
                  </a:extLst>
                </a:hlinkClick>
              </a:rPr>
              <a:t>www.feas.org</a:t>
            </a:r>
            <a:endParaRPr sz="1200" b="1">
              <a:solidFill>
                <a:srgbClr val="FFFFFF"/>
              </a:solidFill>
              <a:latin typeface="Oswald"/>
              <a:ea typeface="Oswald"/>
              <a:cs typeface="Oswald"/>
              <a:sym typeface="Oswald"/>
            </a:endParaRPr>
          </a:p>
        </p:txBody>
      </p:sp>
      <p:pic>
        <p:nvPicPr>
          <p:cNvPr id="327" name="Google Shape;327;p23"/>
          <p:cNvPicPr preferRelativeResize="0"/>
          <p:nvPr/>
        </p:nvPicPr>
        <p:blipFill rotWithShape="1">
          <a:blip r:embed="rId5">
            <a:alphaModFix/>
          </a:blip>
          <a:srcRect r="22166"/>
          <a:stretch/>
        </p:blipFill>
        <p:spPr>
          <a:xfrm>
            <a:off x="3251223" y="3161725"/>
            <a:ext cx="1195550" cy="405375"/>
          </a:xfrm>
          <a:prstGeom prst="rect">
            <a:avLst/>
          </a:prstGeom>
          <a:noFill/>
          <a:ln>
            <a:noFill/>
          </a:ln>
        </p:spPr>
      </p:pic>
      <p:sp>
        <p:nvSpPr>
          <p:cNvPr id="328" name="Google Shape;328;p23"/>
          <p:cNvSpPr/>
          <p:nvPr/>
        </p:nvSpPr>
        <p:spPr>
          <a:xfrm>
            <a:off x="4446775" y="3247113"/>
            <a:ext cx="1195500" cy="234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p:nvPr/>
        </p:nvSpPr>
        <p:spPr>
          <a:xfrm>
            <a:off x="4515700" y="3164325"/>
            <a:ext cx="131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73763"/>
                </a:solidFill>
                <a:latin typeface="Impact"/>
                <a:ea typeface="Impact"/>
                <a:cs typeface="Impact"/>
                <a:sym typeface="Impact"/>
              </a:rPr>
              <a:t>FOLLOW US</a:t>
            </a:r>
            <a:endParaRPr b="1">
              <a:solidFill>
                <a:srgbClr val="073763"/>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0" y="0"/>
            <a:ext cx="9144003" cy="5143499"/>
          </a:xfrm>
          <a:prstGeom prst="rect">
            <a:avLst/>
          </a:prstGeom>
          <a:noFill/>
          <a:ln>
            <a:noFill/>
          </a:ln>
        </p:spPr>
      </p:pic>
      <p:pic>
        <p:nvPicPr>
          <p:cNvPr id="64" name="Google Shape;64;p13"/>
          <p:cNvPicPr preferRelativeResize="0"/>
          <p:nvPr/>
        </p:nvPicPr>
        <p:blipFill rotWithShape="1">
          <a:blip r:embed="rId4">
            <a:alphaModFix amt="51000"/>
          </a:blip>
          <a:srcRect/>
          <a:stretch/>
        </p:blipFill>
        <p:spPr>
          <a:xfrm>
            <a:off x="0" y="0"/>
            <a:ext cx="9144000" cy="5143500"/>
          </a:xfrm>
          <a:prstGeom prst="rect">
            <a:avLst/>
          </a:prstGeom>
          <a:noFill/>
          <a:ln>
            <a:noFill/>
          </a:ln>
        </p:spPr>
      </p:pic>
      <p:sp>
        <p:nvSpPr>
          <p:cNvPr id="65" name="Google Shape;65;p13"/>
          <p:cNvSpPr txBox="1">
            <a:spLocks noGrp="1"/>
          </p:cNvSpPr>
          <p:nvPr>
            <p:ph type="ctrTitle"/>
          </p:nvPr>
        </p:nvSpPr>
        <p:spPr>
          <a:xfrm>
            <a:off x="1156375" y="287825"/>
            <a:ext cx="6101700" cy="536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5200"/>
              <a:buFont typeface="Arial"/>
              <a:buNone/>
            </a:pPr>
            <a:r>
              <a:rPr lang="en" sz="1800" b="1">
                <a:solidFill>
                  <a:schemeClr val="lt1"/>
                </a:solidFill>
                <a:latin typeface="Georgia"/>
                <a:ea typeface="Georgia"/>
                <a:cs typeface="Georgia"/>
                <a:sym typeface="Georgia"/>
              </a:rPr>
              <a:t>About FEAS</a:t>
            </a:r>
            <a:endParaRPr sz="1800" b="1">
              <a:solidFill>
                <a:srgbClr val="FFFFFF"/>
              </a:solidFill>
              <a:latin typeface="Georgia"/>
              <a:ea typeface="Georgia"/>
              <a:cs typeface="Georgia"/>
              <a:sym typeface="Georgia"/>
            </a:endParaRPr>
          </a:p>
        </p:txBody>
      </p:sp>
      <p:pic>
        <p:nvPicPr>
          <p:cNvPr id="66" name="Google Shape;66;p13"/>
          <p:cNvPicPr preferRelativeResize="0"/>
          <p:nvPr/>
        </p:nvPicPr>
        <p:blipFill>
          <a:blip r:embed="rId5">
            <a:alphaModFix/>
          </a:blip>
          <a:stretch>
            <a:fillRect/>
          </a:stretch>
        </p:blipFill>
        <p:spPr>
          <a:xfrm>
            <a:off x="-23812" y="814388"/>
            <a:ext cx="8277225" cy="9525"/>
          </a:xfrm>
          <a:prstGeom prst="rect">
            <a:avLst/>
          </a:prstGeom>
          <a:noFill/>
          <a:ln>
            <a:noFill/>
          </a:ln>
        </p:spPr>
      </p:pic>
      <p:pic>
        <p:nvPicPr>
          <p:cNvPr id="67" name="Google Shape;67;p13"/>
          <p:cNvPicPr preferRelativeResize="0"/>
          <p:nvPr/>
        </p:nvPicPr>
        <p:blipFill>
          <a:blip r:embed="rId6">
            <a:alphaModFix/>
          </a:blip>
          <a:stretch>
            <a:fillRect/>
          </a:stretch>
        </p:blipFill>
        <p:spPr>
          <a:xfrm>
            <a:off x="8253425" y="-45850"/>
            <a:ext cx="941149" cy="1033200"/>
          </a:xfrm>
          <a:prstGeom prst="rect">
            <a:avLst/>
          </a:prstGeom>
          <a:noFill/>
          <a:ln>
            <a:noFill/>
          </a:ln>
        </p:spPr>
      </p:pic>
      <p:pic>
        <p:nvPicPr>
          <p:cNvPr id="68" name="Google Shape;68;p13"/>
          <p:cNvPicPr preferRelativeResize="0"/>
          <p:nvPr/>
        </p:nvPicPr>
        <p:blipFill>
          <a:blip r:embed="rId7">
            <a:alphaModFix/>
          </a:blip>
          <a:stretch>
            <a:fillRect/>
          </a:stretch>
        </p:blipFill>
        <p:spPr>
          <a:xfrm>
            <a:off x="470575" y="374450"/>
            <a:ext cx="734300" cy="362850"/>
          </a:xfrm>
          <a:prstGeom prst="rect">
            <a:avLst/>
          </a:prstGeom>
          <a:noFill/>
          <a:ln>
            <a:noFill/>
          </a:ln>
        </p:spPr>
      </p:pic>
      <p:sp>
        <p:nvSpPr>
          <p:cNvPr id="69" name="Google Shape;69;p13"/>
          <p:cNvSpPr txBox="1"/>
          <p:nvPr/>
        </p:nvSpPr>
        <p:spPr>
          <a:xfrm>
            <a:off x="470575" y="917950"/>
            <a:ext cx="7603200" cy="361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200" b="1">
                <a:solidFill>
                  <a:srgbClr val="FFFFFF"/>
                </a:solidFill>
                <a:latin typeface="Georgia"/>
                <a:ea typeface="Georgia"/>
                <a:cs typeface="Georgia"/>
                <a:sym typeface="Georgia"/>
              </a:rPr>
              <a:t>The Federation of Euro-Asian Stock Exchanges (FEAS) was established on 16 May 1995 in Istanbul with 12 founding members. </a:t>
            </a:r>
            <a:endParaRPr sz="1200"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endParaRPr sz="1200"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r>
              <a:rPr lang="en" sz="1200" b="1">
                <a:solidFill>
                  <a:srgbClr val="FFFFFF"/>
                </a:solidFill>
                <a:latin typeface="Georgia"/>
                <a:ea typeface="Georgia"/>
                <a:cs typeface="Georgia"/>
                <a:sym typeface="Georgia"/>
              </a:rPr>
              <a:t>In 2017 FEAS has moved its headquarter to Yerevan, Armenia. </a:t>
            </a:r>
            <a:endParaRPr sz="1200"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endParaRPr sz="1200"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r>
              <a:rPr lang="en" sz="1200" b="1">
                <a:solidFill>
                  <a:srgbClr val="FFFFFF"/>
                </a:solidFill>
                <a:latin typeface="Georgia"/>
                <a:ea typeface="Georgia"/>
                <a:cs typeface="Georgia"/>
                <a:sym typeface="Georgia"/>
              </a:rPr>
              <a:t>The mission of the Federation is to contribute to the cooperation, development, support and promotion of capital markets in the Euro-Asian Region (i.e. Europe, Asia and the Mediterranean Basin).</a:t>
            </a:r>
            <a:endParaRPr sz="1200"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endParaRPr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endParaRPr b="1">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None/>
            </a:pPr>
            <a:endParaRPr b="1">
              <a:solidFill>
                <a:srgbClr val="FFFFFF"/>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3">
            <a:alphaModFix/>
          </a:blip>
          <a:srcRect/>
          <a:stretch/>
        </p:blipFill>
        <p:spPr>
          <a:xfrm>
            <a:off x="-29450" y="-337225"/>
            <a:ext cx="9316128" cy="5480724"/>
          </a:xfrm>
          <a:prstGeom prst="rect">
            <a:avLst/>
          </a:prstGeom>
          <a:noFill/>
          <a:ln>
            <a:noFill/>
          </a:ln>
        </p:spPr>
      </p:pic>
      <p:pic>
        <p:nvPicPr>
          <p:cNvPr id="75" name="Google Shape;75;p14"/>
          <p:cNvPicPr preferRelativeResize="0"/>
          <p:nvPr/>
        </p:nvPicPr>
        <p:blipFill>
          <a:blip r:embed="rId4">
            <a:alphaModFix/>
          </a:blip>
          <a:stretch>
            <a:fillRect/>
          </a:stretch>
        </p:blipFill>
        <p:spPr>
          <a:xfrm>
            <a:off x="326175" y="814397"/>
            <a:ext cx="8085174" cy="4008902"/>
          </a:xfrm>
          <a:prstGeom prst="rect">
            <a:avLst/>
          </a:prstGeom>
          <a:noFill/>
          <a:ln>
            <a:noFill/>
          </a:ln>
        </p:spPr>
      </p:pic>
      <p:sp>
        <p:nvSpPr>
          <p:cNvPr id="76" name="Google Shape;76;p14"/>
          <p:cNvSpPr txBox="1"/>
          <p:nvPr/>
        </p:nvSpPr>
        <p:spPr>
          <a:xfrm>
            <a:off x="408700" y="1367725"/>
            <a:ext cx="8646900" cy="3280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7" name="Google Shape;77;p14"/>
          <p:cNvPicPr preferRelativeResize="0"/>
          <p:nvPr/>
        </p:nvPicPr>
        <p:blipFill rotWithShape="1">
          <a:blip r:embed="rId5">
            <a:alphaModFix/>
          </a:blip>
          <a:srcRect/>
          <a:stretch/>
        </p:blipFill>
        <p:spPr>
          <a:xfrm>
            <a:off x="3579775" y="1250475"/>
            <a:ext cx="1938450" cy="1938450"/>
          </a:xfrm>
          <a:prstGeom prst="rect">
            <a:avLst/>
          </a:prstGeom>
          <a:noFill/>
          <a:ln>
            <a:noFill/>
          </a:ln>
        </p:spPr>
      </p:pic>
      <p:sp>
        <p:nvSpPr>
          <p:cNvPr id="78" name="Google Shape;78;p14"/>
          <p:cNvSpPr txBox="1"/>
          <p:nvPr/>
        </p:nvSpPr>
        <p:spPr>
          <a:xfrm>
            <a:off x="1929200" y="3361225"/>
            <a:ext cx="1391400" cy="2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79" name="Google Shape;79;p14"/>
          <p:cNvSpPr txBox="1"/>
          <p:nvPr/>
        </p:nvSpPr>
        <p:spPr>
          <a:xfrm>
            <a:off x="5289250" y="3361225"/>
            <a:ext cx="1830900" cy="2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pic>
        <p:nvPicPr>
          <p:cNvPr id="80" name="Google Shape;80;p14"/>
          <p:cNvPicPr preferRelativeResize="0"/>
          <p:nvPr/>
        </p:nvPicPr>
        <p:blipFill rotWithShape="1">
          <a:blip r:embed="rId6">
            <a:alphaModFix/>
          </a:blip>
          <a:srcRect/>
          <a:stretch/>
        </p:blipFill>
        <p:spPr>
          <a:xfrm>
            <a:off x="2523450" y="3194475"/>
            <a:ext cx="1605000" cy="1605000"/>
          </a:xfrm>
          <a:prstGeom prst="rect">
            <a:avLst/>
          </a:prstGeom>
          <a:noFill/>
          <a:ln>
            <a:noFill/>
          </a:ln>
        </p:spPr>
      </p:pic>
      <p:pic>
        <p:nvPicPr>
          <p:cNvPr id="81" name="Google Shape;81;p14"/>
          <p:cNvPicPr preferRelativeResize="0"/>
          <p:nvPr/>
        </p:nvPicPr>
        <p:blipFill rotWithShape="1">
          <a:blip r:embed="rId6">
            <a:alphaModFix/>
          </a:blip>
          <a:srcRect/>
          <a:stretch/>
        </p:blipFill>
        <p:spPr>
          <a:xfrm>
            <a:off x="5275325" y="3194475"/>
            <a:ext cx="1605000" cy="1605000"/>
          </a:xfrm>
          <a:prstGeom prst="rect">
            <a:avLst/>
          </a:prstGeom>
          <a:noFill/>
          <a:ln>
            <a:noFill/>
          </a:ln>
        </p:spPr>
      </p:pic>
      <p:pic>
        <p:nvPicPr>
          <p:cNvPr id="82" name="Google Shape;82;p14"/>
          <p:cNvPicPr preferRelativeResize="0"/>
          <p:nvPr/>
        </p:nvPicPr>
        <p:blipFill rotWithShape="1">
          <a:blip r:embed="rId5">
            <a:alphaModFix/>
          </a:blip>
          <a:srcRect/>
          <a:stretch/>
        </p:blipFill>
        <p:spPr>
          <a:xfrm>
            <a:off x="6259925" y="1343300"/>
            <a:ext cx="1938450" cy="1938450"/>
          </a:xfrm>
          <a:prstGeom prst="rect">
            <a:avLst/>
          </a:prstGeom>
          <a:noFill/>
          <a:ln>
            <a:noFill/>
          </a:ln>
        </p:spPr>
      </p:pic>
      <p:pic>
        <p:nvPicPr>
          <p:cNvPr id="83" name="Google Shape;83;p14"/>
          <p:cNvPicPr preferRelativeResize="0"/>
          <p:nvPr/>
        </p:nvPicPr>
        <p:blipFill rotWithShape="1">
          <a:blip r:embed="rId5">
            <a:alphaModFix/>
          </a:blip>
          <a:srcRect/>
          <a:stretch/>
        </p:blipFill>
        <p:spPr>
          <a:xfrm>
            <a:off x="1058825" y="1250475"/>
            <a:ext cx="1938450" cy="1938450"/>
          </a:xfrm>
          <a:prstGeom prst="rect">
            <a:avLst/>
          </a:prstGeom>
          <a:noFill/>
          <a:ln>
            <a:noFill/>
          </a:ln>
        </p:spPr>
      </p:pic>
      <p:sp>
        <p:nvSpPr>
          <p:cNvPr id="84" name="Google Shape;84;p14"/>
          <p:cNvSpPr/>
          <p:nvPr/>
        </p:nvSpPr>
        <p:spPr>
          <a:xfrm>
            <a:off x="1233113" y="1862100"/>
            <a:ext cx="1605000" cy="715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a:solidFill>
                  <a:srgbClr val="0B5394"/>
                </a:solidFill>
                <a:latin typeface="Georgia"/>
                <a:ea typeface="Georgia"/>
                <a:cs typeface="Georgia"/>
                <a:sym typeface="Georgia"/>
              </a:rPr>
              <a:t>21 </a:t>
            </a:r>
            <a:r>
              <a:rPr lang="en">
                <a:solidFill>
                  <a:srgbClr val="0B5394"/>
                </a:solidFill>
                <a:latin typeface="Georgia"/>
                <a:ea typeface="Georgia"/>
                <a:cs typeface="Georgia"/>
                <a:sym typeface="Georgia"/>
              </a:rPr>
              <a:t>Full Members</a:t>
            </a:r>
            <a:endParaRPr sz="1400" b="0" i="0" u="none" strike="noStrike" cap="none">
              <a:solidFill>
                <a:srgbClr val="0B5394"/>
              </a:solidFill>
              <a:latin typeface="Georgia"/>
              <a:ea typeface="Georgia"/>
              <a:cs typeface="Georgia"/>
              <a:sym typeface="Georgia"/>
            </a:endParaRPr>
          </a:p>
        </p:txBody>
      </p:sp>
      <p:sp>
        <p:nvSpPr>
          <p:cNvPr id="85" name="Google Shape;85;p14"/>
          <p:cNvSpPr/>
          <p:nvPr/>
        </p:nvSpPr>
        <p:spPr>
          <a:xfrm>
            <a:off x="3746525" y="1905050"/>
            <a:ext cx="1605000" cy="715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a:solidFill>
                  <a:srgbClr val="0B5394"/>
                </a:solidFill>
                <a:latin typeface="Georgia"/>
                <a:ea typeface="Georgia"/>
                <a:cs typeface="Georgia"/>
                <a:sym typeface="Georgia"/>
              </a:rPr>
              <a:t>10 </a:t>
            </a:r>
            <a:r>
              <a:rPr lang="en">
                <a:solidFill>
                  <a:srgbClr val="0B5394"/>
                </a:solidFill>
                <a:latin typeface="Georgia"/>
                <a:ea typeface="Georgia"/>
                <a:cs typeface="Georgia"/>
                <a:sym typeface="Georgia"/>
              </a:rPr>
              <a:t>Affiliate Members</a:t>
            </a:r>
            <a:endParaRPr sz="1400" b="0" i="0" u="none" strike="noStrike" cap="none">
              <a:solidFill>
                <a:srgbClr val="0B5394"/>
              </a:solidFill>
              <a:latin typeface="Georgia"/>
              <a:ea typeface="Georgia"/>
              <a:cs typeface="Georgia"/>
              <a:sym typeface="Georgia"/>
            </a:endParaRPr>
          </a:p>
        </p:txBody>
      </p:sp>
      <p:sp>
        <p:nvSpPr>
          <p:cNvPr id="86" name="Google Shape;86;p14"/>
          <p:cNvSpPr/>
          <p:nvPr/>
        </p:nvSpPr>
        <p:spPr>
          <a:xfrm>
            <a:off x="6426650" y="1954938"/>
            <a:ext cx="1605000" cy="715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a:solidFill>
                  <a:srgbClr val="0B5394"/>
                </a:solidFill>
                <a:latin typeface="Georgia"/>
                <a:ea typeface="Georgia"/>
                <a:cs typeface="Georgia"/>
                <a:sym typeface="Georgia"/>
              </a:rPr>
              <a:t>9 </a:t>
            </a:r>
            <a:r>
              <a:rPr lang="en">
                <a:solidFill>
                  <a:srgbClr val="0B5394"/>
                </a:solidFill>
                <a:latin typeface="Georgia"/>
                <a:ea typeface="Georgia"/>
                <a:cs typeface="Georgia"/>
                <a:sym typeface="Georgia"/>
              </a:rPr>
              <a:t>Observers</a:t>
            </a:r>
            <a:endParaRPr sz="1400" b="0" i="0" u="none" strike="noStrike" cap="none">
              <a:solidFill>
                <a:srgbClr val="0B5394"/>
              </a:solidFill>
              <a:latin typeface="Georgia"/>
              <a:ea typeface="Georgia"/>
              <a:cs typeface="Georgia"/>
              <a:sym typeface="Georgia"/>
            </a:endParaRPr>
          </a:p>
        </p:txBody>
      </p:sp>
      <p:sp>
        <p:nvSpPr>
          <p:cNvPr id="87" name="Google Shape;87;p14"/>
          <p:cNvSpPr/>
          <p:nvPr/>
        </p:nvSpPr>
        <p:spPr>
          <a:xfrm>
            <a:off x="2658975" y="3720450"/>
            <a:ext cx="1353900" cy="536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a:solidFill>
                  <a:srgbClr val="0B5394"/>
                </a:solidFill>
                <a:latin typeface="Georgia"/>
                <a:ea typeface="Georgia"/>
                <a:cs typeface="Georgia"/>
                <a:sym typeface="Georgia"/>
              </a:rPr>
              <a:t>4 </a:t>
            </a:r>
            <a:r>
              <a:rPr lang="en">
                <a:solidFill>
                  <a:srgbClr val="0B5394"/>
                </a:solidFill>
                <a:latin typeface="Georgia"/>
                <a:ea typeface="Georgia"/>
                <a:cs typeface="Georgia"/>
                <a:sym typeface="Georgia"/>
              </a:rPr>
              <a:t>Partners</a:t>
            </a:r>
            <a:endParaRPr sz="1400" b="0" i="0" u="none" strike="noStrike" cap="none">
              <a:solidFill>
                <a:srgbClr val="0B5394"/>
              </a:solidFill>
              <a:latin typeface="Georgia"/>
              <a:ea typeface="Georgia"/>
              <a:cs typeface="Georgia"/>
              <a:sym typeface="Georgia"/>
            </a:endParaRPr>
          </a:p>
        </p:txBody>
      </p:sp>
      <p:sp>
        <p:nvSpPr>
          <p:cNvPr id="88" name="Google Shape;88;p14"/>
          <p:cNvSpPr/>
          <p:nvPr/>
        </p:nvSpPr>
        <p:spPr>
          <a:xfrm>
            <a:off x="5442025" y="3732975"/>
            <a:ext cx="1251300" cy="62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a:solidFill>
                  <a:srgbClr val="0B5394"/>
                </a:solidFill>
                <a:latin typeface="Georgia"/>
                <a:ea typeface="Georgia"/>
                <a:cs typeface="Georgia"/>
                <a:sym typeface="Georgia"/>
              </a:rPr>
              <a:t>From </a:t>
            </a:r>
            <a:r>
              <a:rPr lang="en" b="1">
                <a:solidFill>
                  <a:srgbClr val="0B5394"/>
                </a:solidFill>
                <a:latin typeface="Georgia"/>
                <a:ea typeface="Georgia"/>
                <a:cs typeface="Georgia"/>
                <a:sym typeface="Georgia"/>
              </a:rPr>
              <a:t>31 </a:t>
            </a:r>
            <a:r>
              <a:rPr lang="en">
                <a:solidFill>
                  <a:srgbClr val="0B5394"/>
                </a:solidFill>
                <a:latin typeface="Georgia"/>
                <a:ea typeface="Georgia"/>
                <a:cs typeface="Georgia"/>
                <a:sym typeface="Georgia"/>
              </a:rPr>
              <a:t>Countries</a:t>
            </a:r>
            <a:endParaRPr sz="1400" b="0" i="0" u="none" strike="noStrike" cap="none">
              <a:solidFill>
                <a:srgbClr val="0B5394"/>
              </a:solidFill>
              <a:latin typeface="Georgia"/>
              <a:ea typeface="Georgia"/>
              <a:cs typeface="Georgia"/>
              <a:sym typeface="Georgia"/>
            </a:endParaRPr>
          </a:p>
        </p:txBody>
      </p:sp>
      <p:sp>
        <p:nvSpPr>
          <p:cNvPr id="89" name="Google Shape;89;p14"/>
          <p:cNvSpPr txBox="1">
            <a:spLocks noGrp="1"/>
          </p:cNvSpPr>
          <p:nvPr>
            <p:ph type="ctrTitle"/>
          </p:nvPr>
        </p:nvSpPr>
        <p:spPr>
          <a:xfrm>
            <a:off x="1199350" y="287825"/>
            <a:ext cx="6101700" cy="53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1800" b="1">
                <a:solidFill>
                  <a:srgbClr val="FFFFFF"/>
                </a:solidFill>
                <a:latin typeface="Georgia"/>
                <a:ea typeface="Georgia"/>
                <a:cs typeface="Georgia"/>
                <a:sym typeface="Georgia"/>
              </a:rPr>
              <a:t>FEAS Members</a:t>
            </a:r>
            <a:endParaRPr sz="1800" b="1">
              <a:solidFill>
                <a:srgbClr val="FFFFFF"/>
              </a:solidFill>
              <a:latin typeface="Georgia"/>
              <a:ea typeface="Georgia"/>
              <a:cs typeface="Georgia"/>
              <a:sym typeface="Georgia"/>
            </a:endParaRPr>
          </a:p>
        </p:txBody>
      </p:sp>
      <p:pic>
        <p:nvPicPr>
          <p:cNvPr id="90" name="Google Shape;90;p14"/>
          <p:cNvPicPr preferRelativeResize="0"/>
          <p:nvPr/>
        </p:nvPicPr>
        <p:blipFill>
          <a:blip r:embed="rId7">
            <a:alphaModFix/>
          </a:blip>
          <a:stretch>
            <a:fillRect/>
          </a:stretch>
        </p:blipFill>
        <p:spPr>
          <a:xfrm>
            <a:off x="-23812" y="814388"/>
            <a:ext cx="8277225" cy="9525"/>
          </a:xfrm>
          <a:prstGeom prst="rect">
            <a:avLst/>
          </a:prstGeom>
          <a:noFill/>
          <a:ln>
            <a:noFill/>
          </a:ln>
        </p:spPr>
      </p:pic>
      <p:pic>
        <p:nvPicPr>
          <p:cNvPr id="91" name="Google Shape;91;p14"/>
          <p:cNvPicPr preferRelativeResize="0"/>
          <p:nvPr/>
        </p:nvPicPr>
        <p:blipFill>
          <a:blip r:embed="rId8">
            <a:alphaModFix/>
          </a:blip>
          <a:stretch>
            <a:fillRect/>
          </a:stretch>
        </p:blipFill>
        <p:spPr>
          <a:xfrm>
            <a:off x="8253425" y="-45850"/>
            <a:ext cx="941149" cy="1033200"/>
          </a:xfrm>
          <a:prstGeom prst="rect">
            <a:avLst/>
          </a:prstGeom>
          <a:noFill/>
          <a:ln>
            <a:noFill/>
          </a:ln>
        </p:spPr>
      </p:pic>
      <p:pic>
        <p:nvPicPr>
          <p:cNvPr id="92" name="Google Shape;92;p14"/>
          <p:cNvPicPr preferRelativeResize="0"/>
          <p:nvPr/>
        </p:nvPicPr>
        <p:blipFill>
          <a:blip r:embed="rId9">
            <a:alphaModFix/>
          </a:blip>
          <a:stretch>
            <a:fillRect/>
          </a:stretch>
        </p:blipFill>
        <p:spPr>
          <a:xfrm>
            <a:off x="470575" y="374450"/>
            <a:ext cx="734300" cy="36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a:stretch/>
        </p:blipFill>
        <p:spPr>
          <a:xfrm>
            <a:off x="0" y="0"/>
            <a:ext cx="9144000" cy="5143498"/>
          </a:xfrm>
          <a:prstGeom prst="rect">
            <a:avLst/>
          </a:prstGeom>
          <a:noFill/>
          <a:ln>
            <a:noFill/>
          </a:ln>
        </p:spPr>
      </p:pic>
      <p:pic>
        <p:nvPicPr>
          <p:cNvPr id="98" name="Google Shape;98;p15"/>
          <p:cNvPicPr preferRelativeResize="0"/>
          <p:nvPr/>
        </p:nvPicPr>
        <p:blipFill>
          <a:blip r:embed="rId4">
            <a:alphaModFix amt="26000"/>
          </a:blip>
          <a:stretch>
            <a:fillRect/>
          </a:stretch>
        </p:blipFill>
        <p:spPr>
          <a:xfrm>
            <a:off x="1" y="-470249"/>
            <a:ext cx="9144003" cy="6094500"/>
          </a:xfrm>
          <a:prstGeom prst="rect">
            <a:avLst/>
          </a:prstGeom>
          <a:noFill/>
          <a:ln>
            <a:noFill/>
          </a:ln>
        </p:spPr>
      </p:pic>
      <p:pic>
        <p:nvPicPr>
          <p:cNvPr id="99" name="Google Shape;99;p15"/>
          <p:cNvPicPr preferRelativeResize="0"/>
          <p:nvPr/>
        </p:nvPicPr>
        <p:blipFill rotWithShape="1">
          <a:blip r:embed="rId5">
            <a:alphaModFix amt="26000"/>
          </a:blip>
          <a:srcRect l="24799" r="24068" b="57379"/>
          <a:stretch/>
        </p:blipFill>
        <p:spPr>
          <a:xfrm>
            <a:off x="6627350" y="195300"/>
            <a:ext cx="5102201" cy="4668624"/>
          </a:xfrm>
          <a:prstGeom prst="rect">
            <a:avLst/>
          </a:prstGeom>
          <a:noFill/>
          <a:ln>
            <a:noFill/>
          </a:ln>
        </p:spPr>
      </p:pic>
      <p:sp>
        <p:nvSpPr>
          <p:cNvPr id="100" name="Google Shape;100;p15"/>
          <p:cNvSpPr txBox="1"/>
          <p:nvPr/>
        </p:nvSpPr>
        <p:spPr>
          <a:xfrm>
            <a:off x="715625" y="2252500"/>
            <a:ext cx="7095300" cy="108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400" b="1">
                <a:solidFill>
                  <a:srgbClr val="FFFFFF"/>
                </a:solidFill>
                <a:latin typeface="Oswald"/>
                <a:ea typeface="Oswald"/>
                <a:cs typeface="Oswald"/>
                <a:sym typeface="Oswald"/>
              </a:rPr>
              <a:t>WHAT WE DO</a:t>
            </a:r>
            <a:endParaRPr sz="4400" b="1">
              <a:solidFill>
                <a:srgbClr val="FFFFFF"/>
              </a:solidFill>
              <a:latin typeface="Oswald"/>
              <a:ea typeface="Oswald"/>
              <a:cs typeface="Oswald"/>
              <a:sym typeface="Oswald"/>
            </a:endParaRPr>
          </a:p>
          <a:p>
            <a:pPr marL="0" lvl="0" indent="0" algn="ctr" rtl="0">
              <a:spcBef>
                <a:spcPts val="0"/>
              </a:spcBef>
              <a:spcAft>
                <a:spcPts val="0"/>
              </a:spcAft>
              <a:buNone/>
            </a:pPr>
            <a:endParaRPr sz="3600" b="1">
              <a:solidFill>
                <a:srgbClr val="FFFFFF"/>
              </a:solidFill>
              <a:latin typeface="Oswald"/>
              <a:ea typeface="Oswald"/>
              <a:cs typeface="Oswald"/>
              <a:sym typeface="Oswald"/>
            </a:endParaRPr>
          </a:p>
        </p:txBody>
      </p:sp>
      <p:sp>
        <p:nvSpPr>
          <p:cNvPr id="101" name="Google Shape;101;p15"/>
          <p:cNvSpPr txBox="1"/>
          <p:nvPr/>
        </p:nvSpPr>
        <p:spPr>
          <a:xfrm>
            <a:off x="2836750" y="2919425"/>
            <a:ext cx="30000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rgbClr val="FFFFFF"/>
                </a:solidFill>
                <a:latin typeface="Oswald"/>
                <a:ea typeface="Oswald"/>
                <a:cs typeface="Oswald"/>
                <a:sym typeface="Oswald"/>
              </a:rPr>
              <a:t>FEAS ACTIVITIES</a:t>
            </a:r>
            <a:endParaRPr sz="2500"/>
          </a:p>
        </p:txBody>
      </p:sp>
      <p:sp>
        <p:nvSpPr>
          <p:cNvPr id="102" name="Google Shape;102;p15"/>
          <p:cNvSpPr/>
          <p:nvPr/>
        </p:nvSpPr>
        <p:spPr>
          <a:xfrm>
            <a:off x="1456925" y="3273250"/>
            <a:ext cx="1656000" cy="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587975" y="3273250"/>
            <a:ext cx="1656000" cy="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5"/>
          <p:cNvPicPr preferRelativeResize="0"/>
          <p:nvPr/>
        </p:nvPicPr>
        <p:blipFill rotWithShape="1">
          <a:blip r:embed="rId6">
            <a:alphaModFix/>
          </a:blip>
          <a:srcRect r="56215"/>
          <a:stretch/>
        </p:blipFill>
        <p:spPr>
          <a:xfrm>
            <a:off x="3764175" y="786425"/>
            <a:ext cx="1145150" cy="909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a:stretch/>
        </p:blipFill>
        <p:spPr>
          <a:xfrm>
            <a:off x="-23812" y="-305525"/>
            <a:ext cx="9316125" cy="5449025"/>
          </a:xfrm>
          <a:prstGeom prst="rect">
            <a:avLst/>
          </a:prstGeom>
          <a:noFill/>
          <a:ln>
            <a:noFill/>
          </a:ln>
        </p:spPr>
      </p:pic>
      <p:sp>
        <p:nvSpPr>
          <p:cNvPr id="110" name="Google Shape;110;p16"/>
          <p:cNvSpPr txBox="1">
            <a:spLocks noGrp="1"/>
          </p:cNvSpPr>
          <p:nvPr>
            <p:ph type="ctrTitle"/>
          </p:nvPr>
        </p:nvSpPr>
        <p:spPr>
          <a:xfrm>
            <a:off x="1261575" y="287825"/>
            <a:ext cx="4815000" cy="53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1800" b="1">
                <a:solidFill>
                  <a:srgbClr val="FFFFFF"/>
                </a:solidFill>
                <a:latin typeface="Georgia"/>
                <a:ea typeface="Georgia"/>
                <a:cs typeface="Georgia"/>
                <a:sym typeface="Georgia"/>
              </a:rPr>
              <a:t>What we do? </a:t>
            </a:r>
            <a:endParaRPr sz="1800" b="1">
              <a:solidFill>
                <a:srgbClr val="FFFFFF"/>
              </a:solidFill>
              <a:latin typeface="Georgia"/>
              <a:ea typeface="Georgia"/>
              <a:cs typeface="Georgia"/>
              <a:sym typeface="Georgia"/>
            </a:endParaRPr>
          </a:p>
        </p:txBody>
      </p:sp>
      <p:pic>
        <p:nvPicPr>
          <p:cNvPr id="111" name="Google Shape;111;p16"/>
          <p:cNvPicPr preferRelativeResize="0"/>
          <p:nvPr/>
        </p:nvPicPr>
        <p:blipFill>
          <a:blip r:embed="rId4">
            <a:alphaModFix/>
          </a:blip>
          <a:stretch>
            <a:fillRect/>
          </a:stretch>
        </p:blipFill>
        <p:spPr>
          <a:xfrm>
            <a:off x="-23812" y="814388"/>
            <a:ext cx="8277225" cy="9525"/>
          </a:xfrm>
          <a:prstGeom prst="rect">
            <a:avLst/>
          </a:prstGeom>
          <a:noFill/>
          <a:ln>
            <a:noFill/>
          </a:ln>
        </p:spPr>
      </p:pic>
      <p:pic>
        <p:nvPicPr>
          <p:cNvPr id="112" name="Google Shape;112;p16"/>
          <p:cNvPicPr preferRelativeResize="0"/>
          <p:nvPr/>
        </p:nvPicPr>
        <p:blipFill>
          <a:blip r:embed="rId5">
            <a:alphaModFix/>
          </a:blip>
          <a:stretch>
            <a:fillRect/>
          </a:stretch>
        </p:blipFill>
        <p:spPr>
          <a:xfrm>
            <a:off x="8253425" y="-45850"/>
            <a:ext cx="941149" cy="1033200"/>
          </a:xfrm>
          <a:prstGeom prst="rect">
            <a:avLst/>
          </a:prstGeom>
          <a:noFill/>
          <a:ln>
            <a:noFill/>
          </a:ln>
        </p:spPr>
      </p:pic>
      <p:pic>
        <p:nvPicPr>
          <p:cNvPr id="113" name="Google Shape;113;p16"/>
          <p:cNvPicPr preferRelativeResize="0"/>
          <p:nvPr/>
        </p:nvPicPr>
        <p:blipFill>
          <a:blip r:embed="rId6">
            <a:alphaModFix/>
          </a:blip>
          <a:stretch>
            <a:fillRect/>
          </a:stretch>
        </p:blipFill>
        <p:spPr>
          <a:xfrm>
            <a:off x="470575" y="374450"/>
            <a:ext cx="734300" cy="362850"/>
          </a:xfrm>
          <a:prstGeom prst="rect">
            <a:avLst/>
          </a:prstGeom>
          <a:noFill/>
          <a:ln>
            <a:noFill/>
          </a:ln>
        </p:spPr>
      </p:pic>
      <p:pic>
        <p:nvPicPr>
          <p:cNvPr id="114" name="Google Shape;114;p16"/>
          <p:cNvPicPr preferRelativeResize="0"/>
          <p:nvPr/>
        </p:nvPicPr>
        <p:blipFill>
          <a:blip r:embed="rId7">
            <a:alphaModFix/>
          </a:blip>
          <a:stretch>
            <a:fillRect/>
          </a:stretch>
        </p:blipFill>
        <p:spPr>
          <a:xfrm>
            <a:off x="6472325" y="3556000"/>
            <a:ext cx="1984101" cy="1198924"/>
          </a:xfrm>
          <a:prstGeom prst="rect">
            <a:avLst/>
          </a:prstGeom>
          <a:noFill/>
          <a:ln>
            <a:noFill/>
          </a:ln>
        </p:spPr>
      </p:pic>
      <p:pic>
        <p:nvPicPr>
          <p:cNvPr id="115" name="Google Shape;115;p16">
            <a:hlinkClick r:id="rId8"/>
          </p:cNvPr>
          <p:cNvPicPr preferRelativeResize="0"/>
          <p:nvPr/>
        </p:nvPicPr>
        <p:blipFill>
          <a:blip r:embed="rId9">
            <a:alphaModFix/>
          </a:blip>
          <a:stretch>
            <a:fillRect/>
          </a:stretch>
        </p:blipFill>
        <p:spPr>
          <a:xfrm>
            <a:off x="4543437" y="3551825"/>
            <a:ext cx="1827802" cy="1184749"/>
          </a:xfrm>
          <a:prstGeom prst="rect">
            <a:avLst/>
          </a:prstGeom>
          <a:noFill/>
          <a:ln>
            <a:noFill/>
          </a:ln>
        </p:spPr>
      </p:pic>
      <p:sp>
        <p:nvSpPr>
          <p:cNvPr id="116" name="Google Shape;116;p16"/>
          <p:cNvSpPr txBox="1"/>
          <p:nvPr/>
        </p:nvSpPr>
        <p:spPr>
          <a:xfrm>
            <a:off x="2669412" y="2399389"/>
            <a:ext cx="12612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Training</a:t>
            </a:r>
            <a:endParaRPr sz="800" b="1">
              <a:solidFill>
                <a:srgbClr val="FFFFFF"/>
              </a:solidFill>
            </a:endParaRPr>
          </a:p>
        </p:txBody>
      </p:sp>
      <p:pic>
        <p:nvPicPr>
          <p:cNvPr id="117" name="Google Shape;117;p16"/>
          <p:cNvPicPr preferRelativeResize="0"/>
          <p:nvPr/>
        </p:nvPicPr>
        <p:blipFill>
          <a:blip r:embed="rId10">
            <a:alphaModFix/>
          </a:blip>
          <a:stretch>
            <a:fillRect/>
          </a:stretch>
        </p:blipFill>
        <p:spPr>
          <a:xfrm>
            <a:off x="1504542" y="1528450"/>
            <a:ext cx="798448" cy="798435"/>
          </a:xfrm>
          <a:prstGeom prst="rect">
            <a:avLst/>
          </a:prstGeom>
          <a:noFill/>
          <a:ln>
            <a:noFill/>
          </a:ln>
        </p:spPr>
      </p:pic>
      <p:pic>
        <p:nvPicPr>
          <p:cNvPr id="118" name="Google Shape;118;p16"/>
          <p:cNvPicPr preferRelativeResize="0"/>
          <p:nvPr/>
        </p:nvPicPr>
        <p:blipFill rotWithShape="1">
          <a:blip r:embed="rId11">
            <a:alphaModFix/>
          </a:blip>
          <a:srcRect/>
          <a:stretch/>
        </p:blipFill>
        <p:spPr>
          <a:xfrm>
            <a:off x="453182" y="1531314"/>
            <a:ext cx="823219" cy="789166"/>
          </a:xfrm>
          <a:prstGeom prst="rect">
            <a:avLst/>
          </a:prstGeom>
          <a:noFill/>
          <a:ln>
            <a:noFill/>
          </a:ln>
        </p:spPr>
      </p:pic>
      <p:pic>
        <p:nvPicPr>
          <p:cNvPr id="119" name="Google Shape;119;p16"/>
          <p:cNvPicPr preferRelativeResize="0"/>
          <p:nvPr/>
        </p:nvPicPr>
        <p:blipFill rotWithShape="1">
          <a:blip r:embed="rId12">
            <a:alphaModFix/>
          </a:blip>
          <a:srcRect/>
          <a:stretch/>
        </p:blipFill>
        <p:spPr>
          <a:xfrm>
            <a:off x="2531151" y="1531324"/>
            <a:ext cx="845346" cy="845326"/>
          </a:xfrm>
          <a:prstGeom prst="rect">
            <a:avLst/>
          </a:prstGeom>
          <a:noFill/>
          <a:ln>
            <a:noFill/>
          </a:ln>
        </p:spPr>
      </p:pic>
      <p:sp>
        <p:nvSpPr>
          <p:cNvPr id="120" name="Google Shape;120;p16"/>
          <p:cNvSpPr txBox="1"/>
          <p:nvPr/>
        </p:nvSpPr>
        <p:spPr>
          <a:xfrm>
            <a:off x="321400" y="2385253"/>
            <a:ext cx="11349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Business Support</a:t>
            </a:r>
            <a:endParaRPr sz="800" b="1">
              <a:solidFill>
                <a:srgbClr val="FFFFFF"/>
              </a:solidFill>
            </a:endParaRPr>
          </a:p>
        </p:txBody>
      </p:sp>
      <p:sp>
        <p:nvSpPr>
          <p:cNvPr id="121" name="Google Shape;121;p16"/>
          <p:cNvSpPr txBox="1"/>
          <p:nvPr/>
        </p:nvSpPr>
        <p:spPr>
          <a:xfrm>
            <a:off x="1515427" y="2397612"/>
            <a:ext cx="909300" cy="2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Cooperation</a:t>
            </a:r>
            <a:endParaRPr sz="800" b="1">
              <a:solidFill>
                <a:srgbClr val="FFFFFF"/>
              </a:solidFill>
            </a:endParaRPr>
          </a:p>
        </p:txBody>
      </p:sp>
      <p:pic>
        <p:nvPicPr>
          <p:cNvPr id="122" name="Google Shape;122;p16"/>
          <p:cNvPicPr preferRelativeResize="0"/>
          <p:nvPr/>
        </p:nvPicPr>
        <p:blipFill rotWithShape="1">
          <a:blip r:embed="rId13">
            <a:alphaModFix/>
          </a:blip>
          <a:srcRect/>
          <a:stretch/>
        </p:blipFill>
        <p:spPr>
          <a:xfrm>
            <a:off x="3604650" y="1535125"/>
            <a:ext cx="837702" cy="837702"/>
          </a:xfrm>
          <a:prstGeom prst="rect">
            <a:avLst/>
          </a:prstGeom>
          <a:noFill/>
          <a:ln>
            <a:noFill/>
          </a:ln>
        </p:spPr>
      </p:pic>
      <p:pic>
        <p:nvPicPr>
          <p:cNvPr id="123" name="Google Shape;123;p16"/>
          <p:cNvPicPr preferRelativeResize="0"/>
          <p:nvPr/>
        </p:nvPicPr>
        <p:blipFill rotWithShape="1">
          <a:blip r:embed="rId14">
            <a:alphaModFix/>
          </a:blip>
          <a:srcRect/>
          <a:stretch/>
        </p:blipFill>
        <p:spPr>
          <a:xfrm>
            <a:off x="1489751" y="2989642"/>
            <a:ext cx="828029" cy="793778"/>
          </a:xfrm>
          <a:prstGeom prst="rect">
            <a:avLst/>
          </a:prstGeom>
          <a:noFill/>
          <a:ln>
            <a:noFill/>
          </a:ln>
        </p:spPr>
      </p:pic>
      <p:sp>
        <p:nvSpPr>
          <p:cNvPr id="124" name="Google Shape;124;p16"/>
          <p:cNvSpPr txBox="1"/>
          <p:nvPr/>
        </p:nvSpPr>
        <p:spPr>
          <a:xfrm>
            <a:off x="1323306" y="3806167"/>
            <a:ext cx="13461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 PR and Awareness</a:t>
            </a:r>
            <a:endParaRPr sz="800" b="1">
              <a:solidFill>
                <a:srgbClr val="FFFFFF"/>
              </a:solidFill>
            </a:endParaRPr>
          </a:p>
        </p:txBody>
      </p:sp>
      <p:sp>
        <p:nvSpPr>
          <p:cNvPr id="125" name="Google Shape;125;p16"/>
          <p:cNvSpPr txBox="1"/>
          <p:nvPr/>
        </p:nvSpPr>
        <p:spPr>
          <a:xfrm>
            <a:off x="3720765" y="2400306"/>
            <a:ext cx="1362000" cy="2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Research</a:t>
            </a:r>
            <a:endParaRPr sz="800" b="1">
              <a:solidFill>
                <a:srgbClr val="FFFFFF"/>
              </a:solidFill>
            </a:endParaRPr>
          </a:p>
        </p:txBody>
      </p:sp>
      <p:pic>
        <p:nvPicPr>
          <p:cNvPr id="126" name="Google Shape;126;p16"/>
          <p:cNvPicPr preferRelativeResize="0"/>
          <p:nvPr/>
        </p:nvPicPr>
        <p:blipFill rotWithShape="1">
          <a:blip r:embed="rId15">
            <a:alphaModFix/>
          </a:blip>
          <a:srcRect/>
          <a:stretch/>
        </p:blipFill>
        <p:spPr>
          <a:xfrm>
            <a:off x="2572125" y="2987300"/>
            <a:ext cx="837700" cy="837700"/>
          </a:xfrm>
          <a:prstGeom prst="rect">
            <a:avLst/>
          </a:prstGeom>
          <a:noFill/>
          <a:ln>
            <a:noFill/>
          </a:ln>
        </p:spPr>
      </p:pic>
      <p:sp>
        <p:nvSpPr>
          <p:cNvPr id="127" name="Google Shape;127;p16"/>
          <p:cNvSpPr txBox="1"/>
          <p:nvPr/>
        </p:nvSpPr>
        <p:spPr>
          <a:xfrm>
            <a:off x="2669399" y="3840175"/>
            <a:ext cx="11349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Education</a:t>
            </a:r>
            <a:endParaRPr sz="800" b="1">
              <a:solidFill>
                <a:srgbClr val="FFFFFF"/>
              </a:solidFill>
            </a:endParaRPr>
          </a:p>
        </p:txBody>
      </p:sp>
      <p:pic>
        <p:nvPicPr>
          <p:cNvPr id="128" name="Google Shape;128;p16"/>
          <p:cNvPicPr preferRelativeResize="0"/>
          <p:nvPr/>
        </p:nvPicPr>
        <p:blipFill>
          <a:blip r:embed="rId16">
            <a:alphaModFix/>
          </a:blip>
          <a:stretch>
            <a:fillRect/>
          </a:stretch>
        </p:blipFill>
        <p:spPr>
          <a:xfrm>
            <a:off x="347750" y="2987288"/>
            <a:ext cx="798450" cy="798450"/>
          </a:xfrm>
          <a:prstGeom prst="rect">
            <a:avLst/>
          </a:prstGeom>
          <a:noFill/>
          <a:ln>
            <a:noFill/>
          </a:ln>
        </p:spPr>
      </p:pic>
      <p:sp>
        <p:nvSpPr>
          <p:cNvPr id="129" name="Google Shape;129;p16"/>
          <p:cNvSpPr txBox="1"/>
          <p:nvPr/>
        </p:nvSpPr>
        <p:spPr>
          <a:xfrm>
            <a:off x="115088" y="3806176"/>
            <a:ext cx="13461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Networking Platform</a:t>
            </a:r>
            <a:endParaRPr sz="800" b="1">
              <a:solidFill>
                <a:srgbClr val="FFFFFF"/>
              </a:solidFill>
            </a:endParaRPr>
          </a:p>
        </p:txBody>
      </p:sp>
      <p:sp>
        <p:nvSpPr>
          <p:cNvPr id="130" name="Google Shape;130;p16"/>
          <p:cNvSpPr txBox="1"/>
          <p:nvPr/>
        </p:nvSpPr>
        <p:spPr>
          <a:xfrm>
            <a:off x="3760927" y="3840177"/>
            <a:ext cx="12168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FFFFFF"/>
                </a:solidFill>
              </a:rPr>
              <a:t>Events</a:t>
            </a:r>
            <a:endParaRPr sz="800" b="1">
              <a:solidFill>
                <a:srgbClr val="FFFFFF"/>
              </a:solidFill>
            </a:endParaRPr>
          </a:p>
        </p:txBody>
      </p:sp>
      <p:sp>
        <p:nvSpPr>
          <p:cNvPr id="131" name="Google Shape;131;p16"/>
          <p:cNvSpPr/>
          <p:nvPr/>
        </p:nvSpPr>
        <p:spPr>
          <a:xfrm>
            <a:off x="3619025" y="3007000"/>
            <a:ext cx="798300" cy="79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6"/>
          <p:cNvPicPr preferRelativeResize="0"/>
          <p:nvPr/>
        </p:nvPicPr>
        <p:blipFill>
          <a:blip r:embed="rId17">
            <a:alphaModFix/>
          </a:blip>
          <a:stretch>
            <a:fillRect/>
          </a:stretch>
        </p:blipFill>
        <p:spPr>
          <a:xfrm>
            <a:off x="3632275" y="3102802"/>
            <a:ext cx="734300" cy="675548"/>
          </a:xfrm>
          <a:prstGeom prst="rect">
            <a:avLst/>
          </a:prstGeom>
          <a:noFill/>
          <a:ln>
            <a:noFill/>
          </a:ln>
        </p:spPr>
      </p:pic>
      <p:pic>
        <p:nvPicPr>
          <p:cNvPr id="133" name="Google Shape;133;p16"/>
          <p:cNvPicPr preferRelativeResize="0"/>
          <p:nvPr/>
        </p:nvPicPr>
        <p:blipFill>
          <a:blip r:embed="rId18">
            <a:alphaModFix/>
          </a:blip>
          <a:stretch>
            <a:fillRect/>
          </a:stretch>
        </p:blipFill>
        <p:spPr>
          <a:xfrm>
            <a:off x="6472325" y="2335879"/>
            <a:ext cx="1984102" cy="1184735"/>
          </a:xfrm>
          <a:prstGeom prst="rect">
            <a:avLst/>
          </a:prstGeom>
          <a:noFill/>
          <a:ln>
            <a:noFill/>
          </a:ln>
        </p:spPr>
      </p:pic>
      <p:pic>
        <p:nvPicPr>
          <p:cNvPr id="134" name="Google Shape;134;p16"/>
          <p:cNvPicPr preferRelativeResize="0"/>
          <p:nvPr/>
        </p:nvPicPr>
        <p:blipFill>
          <a:blip r:embed="rId19">
            <a:alphaModFix/>
          </a:blip>
          <a:stretch>
            <a:fillRect/>
          </a:stretch>
        </p:blipFill>
        <p:spPr>
          <a:xfrm>
            <a:off x="4610425" y="946513"/>
            <a:ext cx="1693825" cy="2482724"/>
          </a:xfrm>
          <a:prstGeom prst="rect">
            <a:avLst/>
          </a:prstGeom>
          <a:noFill/>
          <a:ln>
            <a:noFill/>
          </a:ln>
        </p:spPr>
      </p:pic>
      <p:pic>
        <p:nvPicPr>
          <p:cNvPr id="135" name="Google Shape;135;p16"/>
          <p:cNvPicPr preferRelativeResize="0"/>
          <p:nvPr/>
        </p:nvPicPr>
        <p:blipFill>
          <a:blip r:embed="rId20">
            <a:alphaModFix/>
          </a:blip>
          <a:stretch>
            <a:fillRect/>
          </a:stretch>
        </p:blipFill>
        <p:spPr>
          <a:xfrm>
            <a:off x="6472330" y="978098"/>
            <a:ext cx="1984092" cy="1322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7"/>
          <p:cNvPicPr preferRelativeResize="0"/>
          <p:nvPr/>
        </p:nvPicPr>
        <p:blipFill rotWithShape="1">
          <a:blip r:embed="rId3">
            <a:alphaModFix/>
          </a:blip>
          <a:srcRect/>
          <a:stretch/>
        </p:blipFill>
        <p:spPr>
          <a:xfrm>
            <a:off x="0" y="0"/>
            <a:ext cx="9144000" cy="5143498"/>
          </a:xfrm>
          <a:prstGeom prst="rect">
            <a:avLst/>
          </a:prstGeom>
          <a:noFill/>
          <a:ln>
            <a:noFill/>
          </a:ln>
        </p:spPr>
      </p:pic>
      <p:pic>
        <p:nvPicPr>
          <p:cNvPr id="141" name="Google Shape;141;p17"/>
          <p:cNvPicPr preferRelativeResize="0"/>
          <p:nvPr/>
        </p:nvPicPr>
        <p:blipFill>
          <a:blip r:embed="rId4">
            <a:alphaModFix amt="26000"/>
          </a:blip>
          <a:stretch>
            <a:fillRect/>
          </a:stretch>
        </p:blipFill>
        <p:spPr>
          <a:xfrm>
            <a:off x="1" y="-470249"/>
            <a:ext cx="9144003" cy="6094500"/>
          </a:xfrm>
          <a:prstGeom prst="rect">
            <a:avLst/>
          </a:prstGeom>
          <a:noFill/>
          <a:ln>
            <a:noFill/>
          </a:ln>
        </p:spPr>
      </p:pic>
      <p:pic>
        <p:nvPicPr>
          <p:cNvPr id="142" name="Google Shape;142;p17"/>
          <p:cNvPicPr preferRelativeResize="0"/>
          <p:nvPr/>
        </p:nvPicPr>
        <p:blipFill rotWithShape="1">
          <a:blip r:embed="rId5">
            <a:alphaModFix amt="26000"/>
          </a:blip>
          <a:srcRect l="24799" r="24068" b="57379"/>
          <a:stretch/>
        </p:blipFill>
        <p:spPr>
          <a:xfrm>
            <a:off x="6627350" y="195300"/>
            <a:ext cx="5102201" cy="4668624"/>
          </a:xfrm>
          <a:prstGeom prst="rect">
            <a:avLst/>
          </a:prstGeom>
          <a:noFill/>
          <a:ln>
            <a:noFill/>
          </a:ln>
        </p:spPr>
      </p:pic>
      <p:sp>
        <p:nvSpPr>
          <p:cNvPr id="143" name="Google Shape;143;p17"/>
          <p:cNvSpPr txBox="1"/>
          <p:nvPr/>
        </p:nvSpPr>
        <p:spPr>
          <a:xfrm>
            <a:off x="715625" y="2252500"/>
            <a:ext cx="7095300" cy="108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400" b="1">
                <a:solidFill>
                  <a:srgbClr val="FFFFFF"/>
                </a:solidFill>
                <a:latin typeface="Oswald"/>
                <a:ea typeface="Oswald"/>
                <a:cs typeface="Oswald"/>
                <a:sym typeface="Oswald"/>
              </a:rPr>
              <a:t>WHAT OUR MEMBERS DO</a:t>
            </a:r>
            <a:endParaRPr sz="4400" b="1">
              <a:solidFill>
                <a:srgbClr val="FFFFFF"/>
              </a:solidFill>
              <a:latin typeface="Oswald"/>
              <a:ea typeface="Oswald"/>
              <a:cs typeface="Oswald"/>
              <a:sym typeface="Oswald"/>
            </a:endParaRPr>
          </a:p>
          <a:p>
            <a:pPr marL="0" lvl="0" indent="0" algn="ctr" rtl="0">
              <a:spcBef>
                <a:spcPts val="0"/>
              </a:spcBef>
              <a:spcAft>
                <a:spcPts val="0"/>
              </a:spcAft>
              <a:buNone/>
            </a:pPr>
            <a:endParaRPr sz="3600" b="1">
              <a:solidFill>
                <a:srgbClr val="FFFFFF"/>
              </a:solidFill>
              <a:latin typeface="Oswald"/>
              <a:ea typeface="Oswald"/>
              <a:cs typeface="Oswald"/>
              <a:sym typeface="Oswald"/>
            </a:endParaRPr>
          </a:p>
        </p:txBody>
      </p:sp>
      <p:sp>
        <p:nvSpPr>
          <p:cNvPr id="144" name="Google Shape;144;p17"/>
          <p:cNvSpPr txBox="1"/>
          <p:nvPr/>
        </p:nvSpPr>
        <p:spPr>
          <a:xfrm>
            <a:off x="2836750" y="2919425"/>
            <a:ext cx="3000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FFFF"/>
                </a:solidFill>
                <a:latin typeface="Oswald"/>
                <a:ea typeface="Oswald"/>
                <a:cs typeface="Oswald"/>
                <a:sym typeface="Oswald"/>
              </a:rPr>
              <a:t>CASE STUDIES</a:t>
            </a:r>
            <a:endParaRPr sz="3000"/>
          </a:p>
        </p:txBody>
      </p:sp>
      <p:sp>
        <p:nvSpPr>
          <p:cNvPr id="145" name="Google Shape;145;p17"/>
          <p:cNvSpPr/>
          <p:nvPr/>
        </p:nvSpPr>
        <p:spPr>
          <a:xfrm>
            <a:off x="1456925" y="3273250"/>
            <a:ext cx="1656000" cy="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5587975" y="3273250"/>
            <a:ext cx="1656000" cy="1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7"/>
          <p:cNvPicPr preferRelativeResize="0"/>
          <p:nvPr/>
        </p:nvPicPr>
        <p:blipFill rotWithShape="1">
          <a:blip r:embed="rId6">
            <a:alphaModFix/>
          </a:blip>
          <a:srcRect r="56215"/>
          <a:stretch/>
        </p:blipFill>
        <p:spPr>
          <a:xfrm>
            <a:off x="3764175" y="786425"/>
            <a:ext cx="1145150" cy="90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8"/>
          <p:cNvPicPr preferRelativeResize="0"/>
          <p:nvPr/>
        </p:nvPicPr>
        <p:blipFill rotWithShape="1">
          <a:blip r:embed="rId3">
            <a:alphaModFix/>
          </a:blip>
          <a:srcRect/>
          <a:stretch/>
        </p:blipFill>
        <p:spPr>
          <a:xfrm>
            <a:off x="-23812" y="-305525"/>
            <a:ext cx="9316125" cy="5449025"/>
          </a:xfrm>
          <a:prstGeom prst="rect">
            <a:avLst/>
          </a:prstGeom>
          <a:noFill/>
          <a:ln>
            <a:noFill/>
          </a:ln>
        </p:spPr>
      </p:pic>
      <p:sp>
        <p:nvSpPr>
          <p:cNvPr id="153" name="Google Shape;153;p18"/>
          <p:cNvSpPr txBox="1">
            <a:spLocks noGrp="1"/>
          </p:cNvSpPr>
          <p:nvPr>
            <p:ph type="ctrTitle"/>
          </p:nvPr>
        </p:nvSpPr>
        <p:spPr>
          <a:xfrm>
            <a:off x="1261575" y="287825"/>
            <a:ext cx="6991800" cy="53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1800" b="1">
                <a:solidFill>
                  <a:srgbClr val="FFFFFF"/>
                </a:solidFill>
                <a:latin typeface="Georgia"/>
                <a:ea typeface="Georgia"/>
                <a:cs typeface="Georgia"/>
                <a:sym typeface="Georgia"/>
              </a:rPr>
              <a:t>Made in Romania</a:t>
            </a:r>
            <a:endParaRPr sz="1800" b="1">
              <a:solidFill>
                <a:srgbClr val="FFFFFF"/>
              </a:solidFill>
              <a:latin typeface="Georgia"/>
              <a:ea typeface="Georgia"/>
              <a:cs typeface="Georgia"/>
              <a:sym typeface="Georgia"/>
            </a:endParaRPr>
          </a:p>
          <a:p>
            <a:pPr marL="0" lvl="0" indent="0" algn="l" rtl="0">
              <a:lnSpc>
                <a:spcPct val="100000"/>
              </a:lnSpc>
              <a:spcBef>
                <a:spcPts val="0"/>
              </a:spcBef>
              <a:spcAft>
                <a:spcPts val="0"/>
              </a:spcAft>
              <a:buNone/>
            </a:pPr>
            <a:r>
              <a:rPr lang="en" sz="1600" b="1">
                <a:solidFill>
                  <a:srgbClr val="FFFFFF"/>
                </a:solidFill>
                <a:latin typeface="Georgia"/>
                <a:ea typeface="Georgia"/>
                <a:cs typeface="Georgia"/>
                <a:sym typeface="Georgia"/>
              </a:rPr>
              <a:t>Bucharest Stock Exchange - Expanding Supply</a:t>
            </a:r>
            <a:endParaRPr sz="1600" b="1">
              <a:solidFill>
                <a:srgbClr val="FFFFFF"/>
              </a:solidFill>
              <a:latin typeface="Georgia"/>
              <a:ea typeface="Georgia"/>
              <a:cs typeface="Georgia"/>
              <a:sym typeface="Georgia"/>
            </a:endParaRPr>
          </a:p>
        </p:txBody>
      </p:sp>
      <p:pic>
        <p:nvPicPr>
          <p:cNvPr id="154" name="Google Shape;154;p18"/>
          <p:cNvPicPr preferRelativeResize="0"/>
          <p:nvPr/>
        </p:nvPicPr>
        <p:blipFill>
          <a:blip r:embed="rId4">
            <a:alphaModFix/>
          </a:blip>
          <a:stretch>
            <a:fillRect/>
          </a:stretch>
        </p:blipFill>
        <p:spPr>
          <a:xfrm>
            <a:off x="-23812" y="814388"/>
            <a:ext cx="8277225" cy="9525"/>
          </a:xfrm>
          <a:prstGeom prst="rect">
            <a:avLst/>
          </a:prstGeom>
          <a:noFill/>
          <a:ln>
            <a:noFill/>
          </a:ln>
        </p:spPr>
      </p:pic>
      <p:pic>
        <p:nvPicPr>
          <p:cNvPr id="155" name="Google Shape;155;p18"/>
          <p:cNvPicPr preferRelativeResize="0"/>
          <p:nvPr/>
        </p:nvPicPr>
        <p:blipFill>
          <a:blip r:embed="rId5">
            <a:alphaModFix/>
          </a:blip>
          <a:stretch>
            <a:fillRect/>
          </a:stretch>
        </p:blipFill>
        <p:spPr>
          <a:xfrm>
            <a:off x="8253425" y="-45850"/>
            <a:ext cx="941149" cy="1033200"/>
          </a:xfrm>
          <a:prstGeom prst="rect">
            <a:avLst/>
          </a:prstGeom>
          <a:noFill/>
          <a:ln>
            <a:noFill/>
          </a:ln>
        </p:spPr>
      </p:pic>
      <p:pic>
        <p:nvPicPr>
          <p:cNvPr id="156" name="Google Shape;156;p18"/>
          <p:cNvPicPr preferRelativeResize="0"/>
          <p:nvPr/>
        </p:nvPicPr>
        <p:blipFill>
          <a:blip r:embed="rId6">
            <a:alphaModFix/>
          </a:blip>
          <a:stretch>
            <a:fillRect/>
          </a:stretch>
        </p:blipFill>
        <p:spPr>
          <a:xfrm>
            <a:off x="470575" y="374450"/>
            <a:ext cx="734300" cy="362850"/>
          </a:xfrm>
          <a:prstGeom prst="rect">
            <a:avLst/>
          </a:prstGeom>
          <a:noFill/>
          <a:ln>
            <a:noFill/>
          </a:ln>
        </p:spPr>
      </p:pic>
      <p:grpSp>
        <p:nvGrpSpPr>
          <p:cNvPr id="157" name="Google Shape;157;p18"/>
          <p:cNvGrpSpPr/>
          <p:nvPr/>
        </p:nvGrpSpPr>
        <p:grpSpPr>
          <a:xfrm>
            <a:off x="6492384" y="1263097"/>
            <a:ext cx="2476306" cy="1423703"/>
            <a:chOff x="188400" y="1075425"/>
            <a:chExt cx="4973500" cy="2603700"/>
          </a:xfrm>
        </p:grpSpPr>
        <p:sp>
          <p:nvSpPr>
            <p:cNvPr id="158" name="Google Shape;158;p18"/>
            <p:cNvSpPr/>
            <p:nvPr/>
          </p:nvSpPr>
          <p:spPr>
            <a:xfrm>
              <a:off x="199300" y="1075425"/>
              <a:ext cx="4962600" cy="2603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9" name="Google Shape;159;p18"/>
            <p:cNvPicPr preferRelativeResize="0"/>
            <p:nvPr/>
          </p:nvPicPr>
          <p:blipFill>
            <a:blip r:embed="rId7">
              <a:alphaModFix/>
            </a:blip>
            <a:stretch>
              <a:fillRect/>
            </a:stretch>
          </p:blipFill>
          <p:spPr>
            <a:xfrm>
              <a:off x="188400" y="1088425"/>
              <a:ext cx="4876800" cy="2476500"/>
            </a:xfrm>
            <a:prstGeom prst="rect">
              <a:avLst/>
            </a:prstGeom>
            <a:noFill/>
            <a:ln>
              <a:noFill/>
            </a:ln>
          </p:spPr>
        </p:pic>
      </p:grpSp>
      <p:pic>
        <p:nvPicPr>
          <p:cNvPr id="160" name="Google Shape;160;p18"/>
          <p:cNvPicPr preferRelativeResize="0"/>
          <p:nvPr/>
        </p:nvPicPr>
        <p:blipFill>
          <a:blip r:embed="rId8">
            <a:alphaModFix/>
          </a:blip>
          <a:stretch>
            <a:fillRect/>
          </a:stretch>
        </p:blipFill>
        <p:spPr>
          <a:xfrm>
            <a:off x="112824" y="2774586"/>
            <a:ext cx="3156100" cy="2298514"/>
          </a:xfrm>
          <a:prstGeom prst="rect">
            <a:avLst/>
          </a:prstGeom>
          <a:noFill/>
          <a:ln>
            <a:noFill/>
          </a:ln>
        </p:spPr>
      </p:pic>
      <p:grpSp>
        <p:nvGrpSpPr>
          <p:cNvPr id="161" name="Google Shape;161;p18"/>
          <p:cNvGrpSpPr/>
          <p:nvPr/>
        </p:nvGrpSpPr>
        <p:grpSpPr>
          <a:xfrm>
            <a:off x="125837" y="1263041"/>
            <a:ext cx="1423800" cy="1423800"/>
            <a:chOff x="125837" y="987341"/>
            <a:chExt cx="1423800" cy="1423800"/>
          </a:xfrm>
        </p:grpSpPr>
        <p:sp>
          <p:nvSpPr>
            <p:cNvPr id="162" name="Google Shape;162;p18"/>
            <p:cNvSpPr/>
            <p:nvPr/>
          </p:nvSpPr>
          <p:spPr>
            <a:xfrm>
              <a:off x="125837" y="987341"/>
              <a:ext cx="1423800" cy="1423800"/>
            </a:xfrm>
            <a:prstGeom prst="ellipse">
              <a:avLst/>
            </a:prstGeom>
            <a:solidFill>
              <a:srgbClr val="0B5394"/>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txBox="1"/>
            <p:nvPr/>
          </p:nvSpPr>
          <p:spPr>
            <a:xfrm>
              <a:off x="286325" y="1274550"/>
              <a:ext cx="1102800" cy="8775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Roboto"/>
                  <a:ea typeface="Roboto"/>
                  <a:cs typeface="Roboto"/>
                  <a:sym typeface="Roboto"/>
                </a:rPr>
                <a:t>+ 1000 Nominated Companies</a:t>
              </a:r>
              <a:endParaRPr sz="1300" b="1">
                <a:solidFill>
                  <a:schemeClr val="lt1"/>
                </a:solidFill>
                <a:latin typeface="Roboto"/>
                <a:ea typeface="Roboto"/>
                <a:cs typeface="Roboto"/>
                <a:sym typeface="Roboto"/>
              </a:endParaRPr>
            </a:p>
          </p:txBody>
        </p:sp>
      </p:grpSp>
      <p:grpSp>
        <p:nvGrpSpPr>
          <p:cNvPr id="164" name="Google Shape;164;p18"/>
          <p:cNvGrpSpPr/>
          <p:nvPr/>
        </p:nvGrpSpPr>
        <p:grpSpPr>
          <a:xfrm>
            <a:off x="1261587" y="876966"/>
            <a:ext cx="1423800" cy="1423800"/>
            <a:chOff x="125837" y="987341"/>
            <a:chExt cx="1423800" cy="1423800"/>
          </a:xfrm>
        </p:grpSpPr>
        <p:sp>
          <p:nvSpPr>
            <p:cNvPr id="165" name="Google Shape;165;p18"/>
            <p:cNvSpPr/>
            <p:nvPr/>
          </p:nvSpPr>
          <p:spPr>
            <a:xfrm>
              <a:off x="125837" y="987341"/>
              <a:ext cx="1423800" cy="1423800"/>
            </a:xfrm>
            <a:prstGeom prst="ellipse">
              <a:avLst/>
            </a:prstGeom>
            <a:solidFill>
              <a:schemeClr val="l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txBox="1"/>
            <p:nvPr/>
          </p:nvSpPr>
          <p:spPr>
            <a:xfrm>
              <a:off x="362525" y="1274600"/>
              <a:ext cx="1022400" cy="877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C343D"/>
                  </a:solidFill>
                  <a:latin typeface="Roboto"/>
                  <a:ea typeface="Roboto"/>
                  <a:cs typeface="Roboto"/>
                  <a:sym typeface="Roboto"/>
                </a:rPr>
                <a:t>75 Finalist Companies</a:t>
              </a:r>
              <a:endParaRPr sz="1300" b="1">
                <a:solidFill>
                  <a:srgbClr val="0C343D"/>
                </a:solidFill>
                <a:latin typeface="Roboto"/>
                <a:ea typeface="Roboto"/>
                <a:cs typeface="Roboto"/>
                <a:sym typeface="Roboto"/>
              </a:endParaRPr>
            </a:p>
          </p:txBody>
        </p:sp>
      </p:grpSp>
      <p:sp>
        <p:nvSpPr>
          <p:cNvPr id="167" name="Google Shape;167;p18"/>
          <p:cNvSpPr/>
          <p:nvPr/>
        </p:nvSpPr>
        <p:spPr>
          <a:xfrm>
            <a:off x="2403199" y="1311291"/>
            <a:ext cx="1423800" cy="1423800"/>
          </a:xfrm>
          <a:prstGeom prst="ellipse">
            <a:avLst/>
          </a:prstGeom>
          <a:solidFill>
            <a:srgbClr val="0B5394"/>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txBox="1"/>
          <p:nvPr/>
        </p:nvSpPr>
        <p:spPr>
          <a:xfrm>
            <a:off x="2563688" y="1584450"/>
            <a:ext cx="1102800" cy="8775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Roboto"/>
                <a:ea typeface="Roboto"/>
                <a:cs typeface="Roboto"/>
                <a:sym typeface="Roboto"/>
              </a:rPr>
              <a:t>13 Stock Listings</a:t>
            </a:r>
            <a:endParaRPr sz="1300" b="1">
              <a:solidFill>
                <a:schemeClr val="lt1"/>
              </a:solidFill>
              <a:latin typeface="Roboto"/>
              <a:ea typeface="Roboto"/>
              <a:cs typeface="Roboto"/>
              <a:sym typeface="Roboto"/>
            </a:endParaRPr>
          </a:p>
        </p:txBody>
      </p:sp>
      <p:grpSp>
        <p:nvGrpSpPr>
          <p:cNvPr id="169" name="Google Shape;169;p18"/>
          <p:cNvGrpSpPr/>
          <p:nvPr/>
        </p:nvGrpSpPr>
        <p:grpSpPr>
          <a:xfrm>
            <a:off x="3494837" y="876966"/>
            <a:ext cx="1423800" cy="1423800"/>
            <a:chOff x="125837" y="987341"/>
            <a:chExt cx="1423800" cy="1423800"/>
          </a:xfrm>
        </p:grpSpPr>
        <p:sp>
          <p:nvSpPr>
            <p:cNvPr id="170" name="Google Shape;170;p18"/>
            <p:cNvSpPr/>
            <p:nvPr/>
          </p:nvSpPr>
          <p:spPr>
            <a:xfrm>
              <a:off x="125837" y="987341"/>
              <a:ext cx="1423800" cy="1423800"/>
            </a:xfrm>
            <a:prstGeom prst="ellipse">
              <a:avLst/>
            </a:prstGeom>
            <a:solidFill>
              <a:schemeClr val="l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txBox="1"/>
            <p:nvPr/>
          </p:nvSpPr>
          <p:spPr>
            <a:xfrm>
              <a:off x="362525" y="1274600"/>
              <a:ext cx="1022400" cy="877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C343D"/>
                  </a:solidFill>
                  <a:latin typeface="Roboto"/>
                  <a:ea typeface="Roboto"/>
                  <a:cs typeface="Roboto"/>
                  <a:sym typeface="Roboto"/>
                </a:rPr>
                <a:t>100 mln Bonds on Regulated Markets</a:t>
              </a:r>
              <a:endParaRPr sz="1300" b="1">
                <a:solidFill>
                  <a:srgbClr val="0C343D"/>
                </a:solidFill>
                <a:latin typeface="Roboto"/>
                <a:ea typeface="Roboto"/>
                <a:cs typeface="Roboto"/>
                <a:sym typeface="Roboto"/>
              </a:endParaRPr>
            </a:p>
          </p:txBody>
        </p:sp>
      </p:grpSp>
      <p:grpSp>
        <p:nvGrpSpPr>
          <p:cNvPr id="172" name="Google Shape;172;p18"/>
          <p:cNvGrpSpPr/>
          <p:nvPr/>
        </p:nvGrpSpPr>
        <p:grpSpPr>
          <a:xfrm>
            <a:off x="4680587" y="1311291"/>
            <a:ext cx="1423800" cy="1423800"/>
            <a:chOff x="125837" y="987341"/>
            <a:chExt cx="1423800" cy="1423800"/>
          </a:xfrm>
        </p:grpSpPr>
        <p:sp>
          <p:nvSpPr>
            <p:cNvPr id="173" name="Google Shape;173;p18"/>
            <p:cNvSpPr/>
            <p:nvPr/>
          </p:nvSpPr>
          <p:spPr>
            <a:xfrm>
              <a:off x="125837" y="987341"/>
              <a:ext cx="1423800" cy="1423800"/>
            </a:xfrm>
            <a:prstGeom prst="ellipse">
              <a:avLst/>
            </a:prstGeom>
            <a:solidFill>
              <a:srgbClr val="0B5394"/>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txBox="1"/>
            <p:nvPr/>
          </p:nvSpPr>
          <p:spPr>
            <a:xfrm>
              <a:off x="286325" y="1274550"/>
              <a:ext cx="1102800" cy="8775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Roboto"/>
                  <a:ea typeface="Roboto"/>
                  <a:cs typeface="Roboto"/>
                  <a:sym typeface="Roboto"/>
                </a:rPr>
                <a:t>+200 mln Bonds on the AеRO Market</a:t>
              </a:r>
              <a:endParaRPr sz="1300" b="1">
                <a:solidFill>
                  <a:schemeClr val="lt1"/>
                </a:solidFill>
                <a:latin typeface="Roboto"/>
                <a:ea typeface="Roboto"/>
                <a:cs typeface="Roboto"/>
                <a:sym typeface="Roboto"/>
              </a:endParaRPr>
            </a:p>
          </p:txBody>
        </p:sp>
      </p:grpSp>
      <p:grpSp>
        <p:nvGrpSpPr>
          <p:cNvPr id="175" name="Google Shape;175;p18"/>
          <p:cNvGrpSpPr/>
          <p:nvPr/>
        </p:nvGrpSpPr>
        <p:grpSpPr>
          <a:xfrm>
            <a:off x="6010373" y="3281576"/>
            <a:ext cx="1672243" cy="925094"/>
            <a:chOff x="4526679" y="1385621"/>
            <a:chExt cx="2581419" cy="2201032"/>
          </a:xfrm>
        </p:grpSpPr>
        <p:sp>
          <p:nvSpPr>
            <p:cNvPr id="176" name="Google Shape;176;p18"/>
            <p:cNvSpPr/>
            <p:nvPr/>
          </p:nvSpPr>
          <p:spPr>
            <a:xfrm>
              <a:off x="4849302" y="3079475"/>
              <a:ext cx="1958400" cy="133500"/>
            </a:xfrm>
            <a:prstGeom prst="rect">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18"/>
            <p:cNvGrpSpPr/>
            <p:nvPr/>
          </p:nvGrpSpPr>
          <p:grpSpPr>
            <a:xfrm>
              <a:off x="4526679" y="1385621"/>
              <a:ext cx="2581419" cy="2201032"/>
              <a:chOff x="4526679" y="1385621"/>
              <a:chExt cx="2581419" cy="2201032"/>
            </a:xfrm>
          </p:grpSpPr>
          <p:grpSp>
            <p:nvGrpSpPr>
              <p:cNvPr id="178" name="Google Shape;178;p18"/>
              <p:cNvGrpSpPr/>
              <p:nvPr/>
            </p:nvGrpSpPr>
            <p:grpSpPr>
              <a:xfrm>
                <a:off x="4808316" y="2800065"/>
                <a:ext cx="92400" cy="411825"/>
                <a:chOff x="845575" y="2563700"/>
                <a:chExt cx="92400" cy="411825"/>
              </a:xfrm>
            </p:grpSpPr>
            <p:cxnSp>
              <p:nvCxnSpPr>
                <p:cNvPr id="179" name="Google Shape;179;p18"/>
                <p:cNvCxnSpPr/>
                <p:nvPr/>
              </p:nvCxnSpPr>
              <p:spPr>
                <a:xfrm>
                  <a:off x="891775" y="2616125"/>
                  <a:ext cx="0" cy="359400"/>
                </a:xfrm>
                <a:prstGeom prst="straightConnector1">
                  <a:avLst/>
                </a:prstGeom>
                <a:noFill/>
                <a:ln w="9525" cap="flat" cmpd="sng">
                  <a:solidFill>
                    <a:schemeClr val="lt1"/>
                  </a:solidFill>
                  <a:prstDash val="solid"/>
                  <a:round/>
                  <a:headEnd type="none" w="sm" len="sm"/>
                  <a:tailEnd type="none" w="sm" len="sm"/>
                </a:ln>
              </p:spPr>
            </p:cxnSp>
            <p:sp>
              <p:nvSpPr>
                <p:cNvPr id="180" name="Google Shape;180;p18"/>
                <p:cNvSpPr/>
                <p:nvPr/>
              </p:nvSpPr>
              <p:spPr>
                <a:xfrm>
                  <a:off x="845575" y="2563700"/>
                  <a:ext cx="924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8"/>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900" b="1">
                    <a:solidFill>
                      <a:schemeClr val="lt1"/>
                    </a:solidFill>
                    <a:latin typeface="Roboto"/>
                    <a:ea typeface="Roboto"/>
                    <a:cs typeface="Roboto"/>
                    <a:sym typeface="Roboto"/>
                  </a:rPr>
                  <a:t>2018</a:t>
                </a:r>
                <a:endParaRPr sz="900" b="1">
                  <a:solidFill>
                    <a:schemeClr val="lt1"/>
                  </a:solidFill>
                  <a:latin typeface="Roboto"/>
                  <a:ea typeface="Roboto"/>
                  <a:cs typeface="Roboto"/>
                  <a:sym typeface="Roboto"/>
                </a:endParaRPr>
              </a:p>
            </p:txBody>
          </p:sp>
          <p:sp>
            <p:nvSpPr>
              <p:cNvPr id="182" name="Google Shape;182;p18"/>
              <p:cNvSpPr txBox="1"/>
              <p:nvPr/>
            </p:nvSpPr>
            <p:spPr>
              <a:xfrm>
                <a:off x="4854498" y="1385621"/>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lt1"/>
                    </a:solidFill>
                    <a:latin typeface="Roboto"/>
                    <a:ea typeface="Roboto"/>
                    <a:cs typeface="Roboto"/>
                    <a:sym typeface="Roboto"/>
                  </a:rPr>
                  <a:t>‘Made in Romania’ program </a:t>
                </a:r>
                <a:endParaRPr sz="700" b="1">
                  <a:solidFill>
                    <a:schemeClr val="lt1"/>
                  </a:solidFill>
                  <a:latin typeface="Roboto"/>
                  <a:ea typeface="Roboto"/>
                  <a:cs typeface="Roboto"/>
                  <a:sym typeface="Roboto"/>
                </a:endParaRPr>
              </a:p>
              <a:p>
                <a:pPr marL="0" lvl="0" indent="0" algn="l" rtl="0">
                  <a:spcBef>
                    <a:spcPts val="0"/>
                  </a:spcBef>
                  <a:spcAft>
                    <a:spcPts val="0"/>
                  </a:spcAft>
                  <a:buNone/>
                </a:pPr>
                <a:endParaRPr sz="700" b="1">
                  <a:solidFill>
                    <a:schemeClr val="lt1"/>
                  </a:solidFill>
                  <a:latin typeface="Roboto"/>
                  <a:ea typeface="Roboto"/>
                  <a:cs typeface="Roboto"/>
                  <a:sym typeface="Roboto"/>
                </a:endParaRPr>
              </a:p>
              <a:p>
                <a:pPr marL="0" lvl="0" indent="0" algn="l" rtl="0">
                  <a:spcBef>
                    <a:spcPts val="0"/>
                  </a:spcBef>
                  <a:spcAft>
                    <a:spcPts val="0"/>
                  </a:spcAft>
                  <a:buNone/>
                </a:pPr>
                <a:r>
                  <a:rPr lang="en" sz="700">
                    <a:solidFill>
                      <a:schemeClr val="lt1"/>
                    </a:solidFill>
                  </a:rPr>
                  <a:t>Platform dedicated to investors, consultants and companies with growth prospects</a:t>
                </a:r>
                <a:endParaRPr sz="700" b="1">
                  <a:solidFill>
                    <a:schemeClr val="lt1"/>
                  </a:solidFill>
                  <a:latin typeface="Roboto"/>
                  <a:ea typeface="Roboto"/>
                  <a:cs typeface="Roboto"/>
                  <a:sym typeface="Roboto"/>
                </a:endParaRPr>
              </a:p>
            </p:txBody>
          </p:sp>
        </p:grpSp>
      </p:grpSp>
      <p:grpSp>
        <p:nvGrpSpPr>
          <p:cNvPr id="183" name="Google Shape;183;p18"/>
          <p:cNvGrpSpPr/>
          <p:nvPr/>
        </p:nvGrpSpPr>
        <p:grpSpPr>
          <a:xfrm>
            <a:off x="7430217" y="3957849"/>
            <a:ext cx="1764345" cy="675680"/>
            <a:chOff x="6433354" y="2560254"/>
            <a:chExt cx="2723596" cy="1607612"/>
          </a:xfrm>
        </p:grpSpPr>
        <p:sp>
          <p:nvSpPr>
            <p:cNvPr id="184" name="Google Shape;184;p18"/>
            <p:cNvSpPr/>
            <p:nvPr/>
          </p:nvSpPr>
          <p:spPr>
            <a:xfrm>
              <a:off x="6807650" y="3079475"/>
              <a:ext cx="23493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18"/>
            <p:cNvGrpSpPr/>
            <p:nvPr/>
          </p:nvGrpSpPr>
          <p:grpSpPr>
            <a:xfrm>
              <a:off x="6433354" y="2560254"/>
              <a:ext cx="2626482" cy="1607612"/>
              <a:chOff x="6433354" y="2560254"/>
              <a:chExt cx="2626482" cy="1607612"/>
            </a:xfrm>
          </p:grpSpPr>
          <p:grpSp>
            <p:nvGrpSpPr>
              <p:cNvPr id="186" name="Google Shape;186;p18"/>
              <p:cNvGrpSpPr/>
              <p:nvPr/>
            </p:nvGrpSpPr>
            <p:grpSpPr>
              <a:xfrm rot="10800000">
                <a:off x="6760035" y="3079467"/>
                <a:ext cx="92400" cy="411825"/>
                <a:chOff x="2070100" y="2563700"/>
                <a:chExt cx="92400" cy="411825"/>
              </a:xfrm>
            </p:grpSpPr>
            <p:cxnSp>
              <p:nvCxnSpPr>
                <p:cNvPr id="187" name="Google Shape;187;p18"/>
                <p:cNvCxnSpPr/>
                <p:nvPr/>
              </p:nvCxnSpPr>
              <p:spPr>
                <a:xfrm>
                  <a:off x="2116300" y="2616125"/>
                  <a:ext cx="0" cy="359400"/>
                </a:xfrm>
                <a:prstGeom prst="straightConnector1">
                  <a:avLst/>
                </a:prstGeom>
                <a:noFill/>
                <a:ln w="9525" cap="flat" cmpd="sng">
                  <a:solidFill>
                    <a:schemeClr val="lt1"/>
                  </a:solidFill>
                  <a:prstDash val="solid"/>
                  <a:round/>
                  <a:headEnd type="none" w="sm" len="sm"/>
                  <a:tailEnd type="none" w="sm" len="sm"/>
                </a:ln>
              </p:spPr>
            </p:cxnSp>
            <p:sp>
              <p:nvSpPr>
                <p:cNvPr id="188" name="Google Shape;188;p18"/>
                <p:cNvSpPr/>
                <p:nvPr/>
              </p:nvSpPr>
              <p:spPr>
                <a:xfrm>
                  <a:off x="2070100" y="2563700"/>
                  <a:ext cx="92400" cy="9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89" name="Google Shape;189;p18"/>
              <p:cNvSpPr txBox="1"/>
              <p:nvPr/>
            </p:nvSpPr>
            <p:spPr>
              <a:xfrm>
                <a:off x="6433354" y="2560254"/>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900" b="1">
                    <a:solidFill>
                      <a:schemeClr val="lt1"/>
                    </a:solidFill>
                    <a:latin typeface="Roboto"/>
                    <a:ea typeface="Roboto"/>
                    <a:cs typeface="Roboto"/>
                    <a:sym typeface="Roboto"/>
                  </a:rPr>
                  <a:t>2023</a:t>
                </a:r>
                <a:endParaRPr sz="900" b="1">
                  <a:solidFill>
                    <a:schemeClr val="lt1"/>
                  </a:solidFill>
                  <a:latin typeface="Roboto"/>
                  <a:ea typeface="Roboto"/>
                  <a:cs typeface="Roboto"/>
                  <a:sym typeface="Roboto"/>
                </a:endParaRPr>
              </a:p>
            </p:txBody>
          </p:sp>
          <p:sp>
            <p:nvSpPr>
              <p:cNvPr id="190" name="Google Shape;190;p18"/>
              <p:cNvSpPr txBox="1"/>
              <p:nvPr/>
            </p:nvSpPr>
            <p:spPr>
              <a:xfrm>
                <a:off x="6806236" y="3224067"/>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lt1"/>
                    </a:solidFill>
                    <a:latin typeface="Roboto"/>
                    <a:ea typeface="Roboto"/>
                    <a:cs typeface="Roboto"/>
                    <a:sym typeface="Roboto"/>
                  </a:rPr>
                  <a:t>Result:</a:t>
                </a:r>
                <a:endParaRPr sz="700" b="1">
                  <a:solidFill>
                    <a:schemeClr val="lt1"/>
                  </a:solidFill>
                  <a:latin typeface="Roboto"/>
                  <a:ea typeface="Roboto"/>
                  <a:cs typeface="Roboto"/>
                  <a:sym typeface="Roboto"/>
                </a:endParaRPr>
              </a:p>
              <a:p>
                <a:pPr marL="0" lvl="0" indent="0" algn="l" rtl="0">
                  <a:spcBef>
                    <a:spcPts val="0"/>
                  </a:spcBef>
                  <a:spcAft>
                    <a:spcPts val="0"/>
                  </a:spcAft>
                  <a:buNone/>
                </a:pPr>
                <a:endParaRPr sz="700" b="1">
                  <a:solidFill>
                    <a:schemeClr val="lt1"/>
                  </a:solidFill>
                  <a:latin typeface="Roboto"/>
                  <a:ea typeface="Roboto"/>
                  <a:cs typeface="Roboto"/>
                  <a:sym typeface="Roboto"/>
                </a:endParaRPr>
              </a:p>
              <a:p>
                <a:pPr marL="0" lvl="0" indent="0" algn="l" rtl="0">
                  <a:spcBef>
                    <a:spcPts val="0"/>
                  </a:spcBef>
                  <a:spcAft>
                    <a:spcPts val="1600"/>
                  </a:spcAft>
                  <a:buNone/>
                </a:pPr>
                <a:r>
                  <a:rPr lang="en" sz="700">
                    <a:solidFill>
                      <a:schemeClr val="lt1"/>
                    </a:solidFill>
                    <a:latin typeface="Roboto"/>
                    <a:ea typeface="Roboto"/>
                    <a:cs typeface="Roboto"/>
                    <a:sym typeface="Roboto"/>
                  </a:rPr>
                  <a:t>Significant change in share and bonds listings</a:t>
                </a:r>
                <a:endParaRPr sz="700" b="1">
                  <a:solidFill>
                    <a:schemeClr val="lt1"/>
                  </a:solidFill>
                  <a:latin typeface="Roboto"/>
                  <a:ea typeface="Roboto"/>
                  <a:cs typeface="Roboto"/>
                  <a:sym typeface="Roboto"/>
                </a:endParaRPr>
              </a:p>
            </p:txBody>
          </p:sp>
        </p:grpSp>
      </p:grpSp>
      <p:grpSp>
        <p:nvGrpSpPr>
          <p:cNvPr id="191" name="Google Shape;191;p18"/>
          <p:cNvGrpSpPr/>
          <p:nvPr/>
        </p:nvGrpSpPr>
        <p:grpSpPr>
          <a:xfrm>
            <a:off x="3209318" y="3037472"/>
            <a:ext cx="1709303" cy="692052"/>
            <a:chOff x="495991" y="1940097"/>
            <a:chExt cx="2638628" cy="1646566"/>
          </a:xfrm>
        </p:grpSpPr>
        <p:sp>
          <p:nvSpPr>
            <p:cNvPr id="192" name="Google Shape;192;p18"/>
            <p:cNvSpPr/>
            <p:nvPr/>
          </p:nvSpPr>
          <p:spPr>
            <a:xfrm>
              <a:off x="932600" y="3079475"/>
              <a:ext cx="1958400" cy="133500"/>
            </a:xfrm>
            <a:prstGeom prst="rect">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8"/>
            <p:cNvGrpSpPr/>
            <p:nvPr/>
          </p:nvGrpSpPr>
          <p:grpSpPr>
            <a:xfrm>
              <a:off x="495991" y="1940097"/>
              <a:ext cx="2638628" cy="1646566"/>
              <a:chOff x="495991" y="1940097"/>
              <a:chExt cx="2638628" cy="1646566"/>
            </a:xfrm>
          </p:grpSpPr>
          <p:sp>
            <p:nvSpPr>
              <p:cNvPr id="194" name="Google Shape;194;p18"/>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chemeClr val="lt1"/>
                    </a:solidFill>
                    <a:latin typeface="Roboto"/>
                    <a:ea typeface="Roboto"/>
                    <a:cs typeface="Roboto"/>
                    <a:sym typeface="Roboto"/>
                  </a:rPr>
                  <a:t>Before 2014</a:t>
                </a:r>
                <a:endParaRPr sz="800" b="1">
                  <a:solidFill>
                    <a:schemeClr val="lt1"/>
                  </a:solidFill>
                  <a:latin typeface="Roboto"/>
                  <a:ea typeface="Roboto"/>
                  <a:cs typeface="Roboto"/>
                  <a:sym typeface="Roboto"/>
                </a:endParaRPr>
              </a:p>
            </p:txBody>
          </p:sp>
          <p:grpSp>
            <p:nvGrpSpPr>
              <p:cNvPr id="195" name="Google Shape;195;p18"/>
              <p:cNvGrpSpPr/>
              <p:nvPr/>
            </p:nvGrpSpPr>
            <p:grpSpPr>
              <a:xfrm>
                <a:off x="881025" y="2800065"/>
                <a:ext cx="92400" cy="411825"/>
                <a:chOff x="845575" y="2563700"/>
                <a:chExt cx="92400" cy="411825"/>
              </a:xfrm>
            </p:grpSpPr>
            <p:cxnSp>
              <p:nvCxnSpPr>
                <p:cNvPr id="196" name="Google Shape;196;p18"/>
                <p:cNvCxnSpPr/>
                <p:nvPr/>
              </p:nvCxnSpPr>
              <p:spPr>
                <a:xfrm>
                  <a:off x="891775" y="2616125"/>
                  <a:ext cx="0" cy="359400"/>
                </a:xfrm>
                <a:prstGeom prst="straightConnector1">
                  <a:avLst/>
                </a:prstGeom>
                <a:noFill/>
                <a:ln w="9525" cap="flat" cmpd="sng">
                  <a:solidFill>
                    <a:schemeClr val="lt1"/>
                  </a:solidFill>
                  <a:prstDash val="solid"/>
                  <a:round/>
                  <a:headEnd type="none" w="sm" len="sm"/>
                  <a:tailEnd type="none" w="sm" len="sm"/>
                </a:ln>
              </p:spPr>
            </p:cxnSp>
            <p:sp>
              <p:nvSpPr>
                <p:cNvPr id="197" name="Google Shape;197;p18"/>
                <p:cNvSpPr/>
                <p:nvPr/>
              </p:nvSpPr>
              <p:spPr>
                <a:xfrm>
                  <a:off x="845575" y="2563700"/>
                  <a:ext cx="92400" cy="92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8"/>
              <p:cNvSpPr txBox="1"/>
              <p:nvPr/>
            </p:nvSpPr>
            <p:spPr>
              <a:xfrm>
                <a:off x="881018" y="1940097"/>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700" b="1">
                    <a:solidFill>
                      <a:schemeClr val="lt1"/>
                    </a:solidFill>
                    <a:latin typeface="Roboto"/>
                    <a:ea typeface="Roboto"/>
                    <a:cs typeface="Roboto"/>
                    <a:sym typeface="Roboto"/>
                  </a:rPr>
                  <a:t>Legislation </a:t>
                </a:r>
                <a:r>
                  <a:rPr lang="en" sz="700">
                    <a:solidFill>
                      <a:schemeClr val="lt1"/>
                    </a:solidFill>
                    <a:latin typeface="Roboto"/>
                    <a:ea typeface="Roboto"/>
                    <a:cs typeface="Roboto"/>
                    <a:sym typeface="Roboto"/>
                  </a:rPr>
                  <a:t>change and harmonization with the European legislation</a:t>
                </a:r>
                <a:endParaRPr sz="700">
                  <a:solidFill>
                    <a:schemeClr val="lt1"/>
                  </a:solidFill>
                  <a:latin typeface="Roboto"/>
                  <a:ea typeface="Roboto"/>
                  <a:cs typeface="Roboto"/>
                  <a:sym typeface="Roboto"/>
                </a:endParaRPr>
              </a:p>
            </p:txBody>
          </p:sp>
        </p:grpSp>
      </p:grpSp>
      <p:grpSp>
        <p:nvGrpSpPr>
          <p:cNvPr id="199" name="Google Shape;199;p18"/>
          <p:cNvGrpSpPr/>
          <p:nvPr/>
        </p:nvGrpSpPr>
        <p:grpSpPr>
          <a:xfrm>
            <a:off x="4542808" y="3621100"/>
            <a:ext cx="1699351" cy="615838"/>
            <a:chOff x="2525595" y="2702596"/>
            <a:chExt cx="2623265" cy="1465234"/>
          </a:xfrm>
        </p:grpSpPr>
        <p:sp>
          <p:nvSpPr>
            <p:cNvPr id="200" name="Google Shape;200;p18"/>
            <p:cNvSpPr/>
            <p:nvPr/>
          </p:nvSpPr>
          <p:spPr>
            <a:xfrm>
              <a:off x="2890952" y="3079475"/>
              <a:ext cx="19584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18"/>
            <p:cNvGrpSpPr/>
            <p:nvPr/>
          </p:nvGrpSpPr>
          <p:grpSpPr>
            <a:xfrm>
              <a:off x="2525595" y="2702596"/>
              <a:ext cx="2623265" cy="1465234"/>
              <a:chOff x="2525595" y="2702596"/>
              <a:chExt cx="2623265" cy="1465234"/>
            </a:xfrm>
          </p:grpSpPr>
          <p:sp>
            <p:nvSpPr>
              <p:cNvPr id="202" name="Google Shape;202;p18"/>
              <p:cNvSpPr txBox="1"/>
              <p:nvPr/>
            </p:nvSpPr>
            <p:spPr>
              <a:xfrm>
                <a:off x="2525595"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900" b="1">
                    <a:solidFill>
                      <a:schemeClr val="lt1"/>
                    </a:solidFill>
                    <a:latin typeface="Roboto"/>
                    <a:ea typeface="Roboto"/>
                    <a:cs typeface="Roboto"/>
                    <a:sym typeface="Roboto"/>
                  </a:rPr>
                  <a:t>2014</a:t>
                </a:r>
                <a:endParaRPr sz="900" b="1">
                  <a:solidFill>
                    <a:schemeClr val="lt1"/>
                  </a:solidFill>
                  <a:latin typeface="Roboto"/>
                  <a:ea typeface="Roboto"/>
                  <a:cs typeface="Roboto"/>
                  <a:sym typeface="Roboto"/>
                </a:endParaRPr>
              </a:p>
            </p:txBody>
          </p:sp>
          <p:grpSp>
            <p:nvGrpSpPr>
              <p:cNvPr id="203" name="Google Shape;203;p18"/>
              <p:cNvGrpSpPr/>
              <p:nvPr/>
            </p:nvGrpSpPr>
            <p:grpSpPr>
              <a:xfrm rot="10800000">
                <a:off x="2849073" y="3079467"/>
                <a:ext cx="92400" cy="411825"/>
                <a:chOff x="2070100" y="2563700"/>
                <a:chExt cx="92400" cy="411825"/>
              </a:xfrm>
            </p:grpSpPr>
            <p:cxnSp>
              <p:nvCxnSpPr>
                <p:cNvPr id="204" name="Google Shape;204;p18"/>
                <p:cNvCxnSpPr/>
                <p:nvPr/>
              </p:nvCxnSpPr>
              <p:spPr>
                <a:xfrm>
                  <a:off x="2116300" y="2616125"/>
                  <a:ext cx="0" cy="359400"/>
                </a:xfrm>
                <a:prstGeom prst="straightConnector1">
                  <a:avLst/>
                </a:prstGeom>
                <a:noFill/>
                <a:ln w="9525" cap="flat" cmpd="sng">
                  <a:solidFill>
                    <a:schemeClr val="lt1"/>
                  </a:solidFill>
                  <a:prstDash val="solid"/>
                  <a:round/>
                  <a:headEnd type="none" w="sm" len="sm"/>
                  <a:tailEnd type="none" w="sm" len="sm"/>
                </a:ln>
              </p:spPr>
            </p:cxnSp>
            <p:sp>
              <p:nvSpPr>
                <p:cNvPr id="205" name="Google Shape;205;p18"/>
                <p:cNvSpPr/>
                <p:nvPr/>
              </p:nvSpPr>
              <p:spPr>
                <a:xfrm>
                  <a:off x="2070100" y="2563700"/>
                  <a:ext cx="92400" cy="92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8"/>
              <p:cNvSpPr txBox="1"/>
              <p:nvPr/>
            </p:nvSpPr>
            <p:spPr>
              <a:xfrm>
                <a:off x="2895260" y="3224031"/>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700" b="1">
                    <a:solidFill>
                      <a:schemeClr val="lt1"/>
                    </a:solidFill>
                    <a:latin typeface="Roboto"/>
                    <a:ea typeface="Roboto"/>
                    <a:cs typeface="Roboto"/>
                    <a:sym typeface="Roboto"/>
                  </a:rPr>
                  <a:t>Launch of AeRO market: </a:t>
                </a:r>
                <a:r>
                  <a:rPr lang="en" sz="700">
                    <a:solidFill>
                      <a:schemeClr val="lt1"/>
                    </a:solidFill>
                  </a:rPr>
                  <a:t>alternative trading system designed for listing of early-stage companies, start-ups and small and medium-sized enterprises</a:t>
                </a:r>
                <a:endParaRPr sz="700" b="1">
                  <a:solidFill>
                    <a:schemeClr val="lt1"/>
                  </a:solidFill>
                  <a:latin typeface="Roboto"/>
                  <a:ea typeface="Roboto"/>
                  <a:cs typeface="Roboto"/>
                  <a:sym typeface="Roboto"/>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9"/>
          <p:cNvPicPr preferRelativeResize="0"/>
          <p:nvPr/>
        </p:nvPicPr>
        <p:blipFill rotWithShape="1">
          <a:blip r:embed="rId3">
            <a:alphaModFix/>
          </a:blip>
          <a:srcRect/>
          <a:stretch/>
        </p:blipFill>
        <p:spPr>
          <a:xfrm>
            <a:off x="-23812" y="-305525"/>
            <a:ext cx="9316125" cy="5449025"/>
          </a:xfrm>
          <a:prstGeom prst="rect">
            <a:avLst/>
          </a:prstGeom>
          <a:noFill/>
          <a:ln>
            <a:noFill/>
          </a:ln>
        </p:spPr>
      </p:pic>
      <p:sp>
        <p:nvSpPr>
          <p:cNvPr id="212" name="Google Shape;212;p19"/>
          <p:cNvSpPr txBox="1">
            <a:spLocks noGrp="1"/>
          </p:cNvSpPr>
          <p:nvPr>
            <p:ph type="ctrTitle"/>
          </p:nvPr>
        </p:nvSpPr>
        <p:spPr>
          <a:xfrm>
            <a:off x="1261575" y="287825"/>
            <a:ext cx="6991800" cy="53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1800" b="1">
                <a:solidFill>
                  <a:srgbClr val="FFFFFF"/>
                </a:solidFill>
                <a:latin typeface="Georgia"/>
                <a:ea typeface="Georgia"/>
                <a:cs typeface="Georgia"/>
                <a:sym typeface="Georgia"/>
              </a:rPr>
              <a:t>Justice Shares</a:t>
            </a:r>
            <a:endParaRPr sz="1800" b="1">
              <a:solidFill>
                <a:srgbClr val="FFFFFF"/>
              </a:solidFill>
              <a:latin typeface="Georgia"/>
              <a:ea typeface="Georgia"/>
              <a:cs typeface="Georgia"/>
              <a:sym typeface="Georgia"/>
            </a:endParaRPr>
          </a:p>
          <a:p>
            <a:pPr marL="0" lvl="0" indent="0" algn="l" rtl="0">
              <a:lnSpc>
                <a:spcPct val="100000"/>
              </a:lnSpc>
              <a:spcBef>
                <a:spcPts val="0"/>
              </a:spcBef>
              <a:spcAft>
                <a:spcPts val="0"/>
              </a:spcAft>
              <a:buSzPts val="5200"/>
              <a:buNone/>
            </a:pPr>
            <a:r>
              <a:rPr lang="en" sz="1800" b="1">
                <a:solidFill>
                  <a:srgbClr val="FFFFFF"/>
                </a:solidFill>
                <a:latin typeface="Georgia"/>
                <a:ea typeface="Georgia"/>
                <a:cs typeface="Georgia"/>
                <a:sym typeface="Georgia"/>
              </a:rPr>
              <a:t>Iranian Capital Market - Expanding Demand</a:t>
            </a:r>
            <a:endParaRPr sz="1800" b="1">
              <a:solidFill>
                <a:srgbClr val="FFFFFF"/>
              </a:solidFill>
              <a:latin typeface="Georgia"/>
              <a:ea typeface="Georgia"/>
              <a:cs typeface="Georgia"/>
              <a:sym typeface="Georgia"/>
            </a:endParaRPr>
          </a:p>
        </p:txBody>
      </p:sp>
      <p:pic>
        <p:nvPicPr>
          <p:cNvPr id="213" name="Google Shape;213;p19"/>
          <p:cNvPicPr preferRelativeResize="0"/>
          <p:nvPr/>
        </p:nvPicPr>
        <p:blipFill>
          <a:blip r:embed="rId4">
            <a:alphaModFix/>
          </a:blip>
          <a:stretch>
            <a:fillRect/>
          </a:stretch>
        </p:blipFill>
        <p:spPr>
          <a:xfrm>
            <a:off x="-23812" y="814388"/>
            <a:ext cx="8277225" cy="9525"/>
          </a:xfrm>
          <a:prstGeom prst="rect">
            <a:avLst/>
          </a:prstGeom>
          <a:noFill/>
          <a:ln>
            <a:noFill/>
          </a:ln>
        </p:spPr>
      </p:pic>
      <p:pic>
        <p:nvPicPr>
          <p:cNvPr id="214" name="Google Shape;214;p19"/>
          <p:cNvPicPr preferRelativeResize="0"/>
          <p:nvPr/>
        </p:nvPicPr>
        <p:blipFill>
          <a:blip r:embed="rId5">
            <a:alphaModFix/>
          </a:blip>
          <a:stretch>
            <a:fillRect/>
          </a:stretch>
        </p:blipFill>
        <p:spPr>
          <a:xfrm>
            <a:off x="8253425" y="-45850"/>
            <a:ext cx="941149" cy="1033200"/>
          </a:xfrm>
          <a:prstGeom prst="rect">
            <a:avLst/>
          </a:prstGeom>
          <a:noFill/>
          <a:ln>
            <a:noFill/>
          </a:ln>
        </p:spPr>
      </p:pic>
      <p:pic>
        <p:nvPicPr>
          <p:cNvPr id="215" name="Google Shape;215;p19"/>
          <p:cNvPicPr preferRelativeResize="0"/>
          <p:nvPr/>
        </p:nvPicPr>
        <p:blipFill>
          <a:blip r:embed="rId6">
            <a:alphaModFix/>
          </a:blip>
          <a:stretch>
            <a:fillRect/>
          </a:stretch>
        </p:blipFill>
        <p:spPr>
          <a:xfrm>
            <a:off x="470575" y="374450"/>
            <a:ext cx="734300" cy="362850"/>
          </a:xfrm>
          <a:prstGeom prst="rect">
            <a:avLst/>
          </a:prstGeom>
          <a:noFill/>
          <a:ln>
            <a:noFill/>
          </a:ln>
        </p:spPr>
      </p:pic>
      <p:sp>
        <p:nvSpPr>
          <p:cNvPr id="216" name="Google Shape;216;p19"/>
          <p:cNvSpPr txBox="1"/>
          <p:nvPr/>
        </p:nvSpPr>
        <p:spPr>
          <a:xfrm>
            <a:off x="1035638" y="834950"/>
            <a:ext cx="7133100" cy="68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lt1"/>
                </a:solidFill>
              </a:rPr>
              <a:t>Article 44 of Constitution</a:t>
            </a:r>
            <a:endParaRPr sz="1600">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 sz="1800" b="1">
                <a:solidFill>
                  <a:schemeClr val="lt1"/>
                </a:solidFill>
              </a:rPr>
              <a:t>obligates </a:t>
            </a:r>
            <a:r>
              <a:rPr lang="en" sz="1800">
                <a:solidFill>
                  <a:schemeClr val="lt1"/>
                </a:solidFill>
              </a:rPr>
              <a:t>the Government to move toward economic privatization no more than 40% of total shares in Justice Scheme</a:t>
            </a:r>
            <a:endParaRPr sz="1800">
              <a:solidFill>
                <a:schemeClr val="lt1"/>
              </a:solidFill>
            </a:endParaRPr>
          </a:p>
        </p:txBody>
      </p:sp>
      <p:pic>
        <p:nvPicPr>
          <p:cNvPr id="217" name="Google Shape;217;p19"/>
          <p:cNvPicPr preferRelativeResize="0"/>
          <p:nvPr/>
        </p:nvPicPr>
        <p:blipFill>
          <a:blip r:embed="rId7">
            <a:alphaModFix/>
          </a:blip>
          <a:stretch>
            <a:fillRect/>
          </a:stretch>
        </p:blipFill>
        <p:spPr>
          <a:xfrm>
            <a:off x="216650" y="987344"/>
            <a:ext cx="734300" cy="582545"/>
          </a:xfrm>
          <a:prstGeom prst="rect">
            <a:avLst/>
          </a:prstGeom>
          <a:noFill/>
          <a:ln>
            <a:noFill/>
          </a:ln>
        </p:spPr>
      </p:pic>
      <p:sp>
        <p:nvSpPr>
          <p:cNvPr id="218" name="Google Shape;218;p19"/>
          <p:cNvSpPr/>
          <p:nvPr/>
        </p:nvSpPr>
        <p:spPr>
          <a:xfrm>
            <a:off x="216650" y="2027650"/>
            <a:ext cx="734400" cy="696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9" name="Google Shape;219;p19"/>
          <p:cNvPicPr preferRelativeResize="0"/>
          <p:nvPr/>
        </p:nvPicPr>
        <p:blipFill>
          <a:blip r:embed="rId8">
            <a:alphaModFix/>
          </a:blip>
          <a:stretch>
            <a:fillRect/>
          </a:stretch>
        </p:blipFill>
        <p:spPr>
          <a:xfrm>
            <a:off x="216648" y="1988675"/>
            <a:ext cx="734300" cy="696449"/>
          </a:xfrm>
          <a:prstGeom prst="rect">
            <a:avLst/>
          </a:prstGeom>
          <a:noFill/>
          <a:ln>
            <a:noFill/>
          </a:ln>
        </p:spPr>
      </p:pic>
      <p:sp>
        <p:nvSpPr>
          <p:cNvPr id="220" name="Google Shape;220;p19"/>
          <p:cNvSpPr txBox="1"/>
          <p:nvPr/>
        </p:nvSpPr>
        <p:spPr>
          <a:xfrm>
            <a:off x="963375" y="2155420"/>
            <a:ext cx="1734600" cy="36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lt1"/>
                </a:solidFill>
              </a:rPr>
              <a:t>Started:</a:t>
            </a:r>
            <a:r>
              <a:rPr lang="en" sz="1600">
                <a:solidFill>
                  <a:schemeClr val="lt1"/>
                </a:solidFill>
              </a:rPr>
              <a:t> 2006</a:t>
            </a:r>
            <a:endParaRPr sz="1600">
              <a:solidFill>
                <a:schemeClr val="lt1"/>
              </a:solidFill>
            </a:endParaRPr>
          </a:p>
        </p:txBody>
      </p:sp>
      <p:grpSp>
        <p:nvGrpSpPr>
          <p:cNvPr id="221" name="Google Shape;221;p19"/>
          <p:cNvGrpSpPr/>
          <p:nvPr/>
        </p:nvGrpSpPr>
        <p:grpSpPr>
          <a:xfrm>
            <a:off x="2623180" y="1988677"/>
            <a:ext cx="734361" cy="696491"/>
            <a:chOff x="4258175" y="2239475"/>
            <a:chExt cx="1271400" cy="1286700"/>
          </a:xfrm>
        </p:grpSpPr>
        <p:sp>
          <p:nvSpPr>
            <p:cNvPr id="222" name="Google Shape;222;p19"/>
            <p:cNvSpPr/>
            <p:nvPr/>
          </p:nvSpPr>
          <p:spPr>
            <a:xfrm>
              <a:off x="4258175" y="2239475"/>
              <a:ext cx="1271400" cy="1286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3" name="Google Shape;223;p19"/>
            <p:cNvPicPr preferRelativeResize="0"/>
            <p:nvPr/>
          </p:nvPicPr>
          <p:blipFill>
            <a:blip r:embed="rId9">
              <a:alphaModFix/>
            </a:blip>
            <a:stretch>
              <a:fillRect/>
            </a:stretch>
          </p:blipFill>
          <p:spPr>
            <a:xfrm>
              <a:off x="4319588" y="2343150"/>
              <a:ext cx="1114425" cy="1066800"/>
            </a:xfrm>
            <a:prstGeom prst="rect">
              <a:avLst/>
            </a:prstGeom>
            <a:noFill/>
            <a:ln>
              <a:noFill/>
            </a:ln>
          </p:spPr>
        </p:pic>
      </p:grpSp>
      <p:sp>
        <p:nvSpPr>
          <p:cNvPr id="224" name="Google Shape;224;p19"/>
          <p:cNvSpPr txBox="1"/>
          <p:nvPr/>
        </p:nvSpPr>
        <p:spPr>
          <a:xfrm>
            <a:off x="3443063" y="2152450"/>
            <a:ext cx="3307500" cy="36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lt1"/>
                </a:solidFill>
              </a:rPr>
              <a:t>Target: </a:t>
            </a:r>
            <a:r>
              <a:rPr lang="en" sz="1600">
                <a:solidFill>
                  <a:schemeClr val="lt1"/>
                </a:solidFill>
              </a:rPr>
              <a:t>six lowest income deciles</a:t>
            </a:r>
            <a:endParaRPr sz="1600">
              <a:solidFill>
                <a:schemeClr val="lt1"/>
              </a:solidFill>
            </a:endParaRPr>
          </a:p>
        </p:txBody>
      </p:sp>
      <p:sp>
        <p:nvSpPr>
          <p:cNvPr id="225" name="Google Shape;225;p19"/>
          <p:cNvSpPr txBox="1"/>
          <p:nvPr/>
        </p:nvSpPr>
        <p:spPr>
          <a:xfrm>
            <a:off x="216650" y="2838000"/>
            <a:ext cx="1807500" cy="536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lt1"/>
                </a:solidFill>
              </a:rPr>
              <a:t>Ministry of Economic Affairs and Finance</a:t>
            </a:r>
            <a:endParaRPr sz="1200">
              <a:solidFill>
                <a:schemeClr val="lt1"/>
              </a:solidFill>
            </a:endParaRPr>
          </a:p>
        </p:txBody>
      </p:sp>
      <p:sp>
        <p:nvSpPr>
          <p:cNvPr id="226" name="Google Shape;226;p19"/>
          <p:cNvSpPr txBox="1"/>
          <p:nvPr/>
        </p:nvSpPr>
        <p:spPr>
          <a:xfrm>
            <a:off x="2894725" y="2859300"/>
            <a:ext cx="1976100" cy="536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lt1"/>
                </a:solidFill>
              </a:rPr>
              <a:t>Privatization Organization of Iran (IPO)</a:t>
            </a:r>
            <a:endParaRPr sz="1200">
              <a:solidFill>
                <a:schemeClr val="lt1"/>
              </a:solidFill>
            </a:endParaRPr>
          </a:p>
        </p:txBody>
      </p:sp>
      <p:sp>
        <p:nvSpPr>
          <p:cNvPr id="227" name="Google Shape;227;p19"/>
          <p:cNvSpPr txBox="1"/>
          <p:nvPr/>
        </p:nvSpPr>
        <p:spPr>
          <a:xfrm>
            <a:off x="2894725" y="3809325"/>
            <a:ext cx="1976100" cy="36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lt1"/>
                </a:solidFill>
              </a:rPr>
              <a:t>President - Deputy Minister</a:t>
            </a:r>
            <a:endParaRPr sz="1100">
              <a:solidFill>
                <a:schemeClr val="lt1"/>
              </a:solidFill>
            </a:endParaRPr>
          </a:p>
        </p:txBody>
      </p:sp>
      <p:sp>
        <p:nvSpPr>
          <p:cNvPr id="228" name="Google Shape;228;p19"/>
          <p:cNvSpPr/>
          <p:nvPr/>
        </p:nvSpPr>
        <p:spPr>
          <a:xfrm>
            <a:off x="2052525" y="3077200"/>
            <a:ext cx="842100" cy="153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19"/>
          <p:cNvSpPr/>
          <p:nvPr/>
        </p:nvSpPr>
        <p:spPr>
          <a:xfrm rot="5400000">
            <a:off x="3717026" y="3488914"/>
            <a:ext cx="331500" cy="201900"/>
          </a:xfrm>
          <a:prstGeom prst="rightArrow">
            <a:avLst>
              <a:gd name="adj1" fmla="val 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19"/>
          <p:cNvSpPr txBox="1"/>
          <p:nvPr/>
        </p:nvSpPr>
        <p:spPr>
          <a:xfrm>
            <a:off x="216650" y="3526975"/>
            <a:ext cx="1807500" cy="15306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2CC"/>
                </a:solidFill>
              </a:rPr>
              <a:t>CSDI</a:t>
            </a:r>
            <a:endParaRPr b="1">
              <a:solidFill>
                <a:srgbClr val="FFF2CC"/>
              </a:solidFill>
            </a:endParaRPr>
          </a:p>
          <a:p>
            <a:pPr marL="0" lvl="0" indent="-63500" algn="l" rtl="0">
              <a:spcBef>
                <a:spcPts val="0"/>
              </a:spcBef>
              <a:spcAft>
                <a:spcPts val="0"/>
              </a:spcAft>
              <a:buClr>
                <a:srgbClr val="FFF2CC"/>
              </a:buClr>
              <a:buSzPts val="1000"/>
              <a:buChar char="●"/>
            </a:pPr>
            <a:r>
              <a:rPr lang="en" sz="1000">
                <a:solidFill>
                  <a:srgbClr val="FFF2CC"/>
                </a:solidFill>
              </a:rPr>
              <a:t>Allotment</a:t>
            </a:r>
            <a:endParaRPr sz="1000">
              <a:solidFill>
                <a:srgbClr val="FFF2CC"/>
              </a:solidFill>
            </a:endParaRPr>
          </a:p>
          <a:p>
            <a:pPr marL="0" lvl="0" indent="-63500" algn="l" rtl="0">
              <a:spcBef>
                <a:spcPts val="0"/>
              </a:spcBef>
              <a:spcAft>
                <a:spcPts val="0"/>
              </a:spcAft>
              <a:buClr>
                <a:srgbClr val="FFF2CC"/>
              </a:buClr>
              <a:buSzPts val="1000"/>
              <a:buChar char="●"/>
            </a:pPr>
            <a:r>
              <a:rPr lang="en" sz="1000">
                <a:solidFill>
                  <a:srgbClr val="FFF2CC"/>
                </a:solidFill>
              </a:rPr>
              <a:t>Opening trading accounts (≥40 mln)</a:t>
            </a:r>
            <a:endParaRPr sz="1000">
              <a:solidFill>
                <a:srgbClr val="FFF2CC"/>
              </a:solidFill>
            </a:endParaRPr>
          </a:p>
          <a:p>
            <a:pPr marL="0" lvl="0" indent="-63500" algn="l" rtl="0">
              <a:spcBef>
                <a:spcPts val="0"/>
              </a:spcBef>
              <a:spcAft>
                <a:spcPts val="0"/>
              </a:spcAft>
              <a:buClr>
                <a:srgbClr val="FFF2CC"/>
              </a:buClr>
              <a:buSzPts val="1000"/>
              <a:buChar char="●"/>
            </a:pPr>
            <a:r>
              <a:rPr lang="en" sz="1000">
                <a:solidFill>
                  <a:srgbClr val="FFF2CC"/>
                </a:solidFill>
              </a:rPr>
              <a:t>KYC</a:t>
            </a:r>
            <a:endParaRPr sz="1000">
              <a:solidFill>
                <a:srgbClr val="FFF2CC"/>
              </a:solidFill>
            </a:endParaRPr>
          </a:p>
          <a:p>
            <a:pPr marL="0" lvl="0" indent="-63500" algn="l" rtl="0">
              <a:spcBef>
                <a:spcPts val="0"/>
              </a:spcBef>
              <a:spcAft>
                <a:spcPts val="0"/>
              </a:spcAft>
              <a:buClr>
                <a:srgbClr val="FFF2CC"/>
              </a:buClr>
              <a:buSzPts val="1000"/>
              <a:buChar char="●"/>
            </a:pPr>
            <a:r>
              <a:rPr lang="en" sz="1000">
                <a:solidFill>
                  <a:srgbClr val="FFF2CC"/>
                </a:solidFill>
              </a:rPr>
              <a:t>Settlement</a:t>
            </a:r>
            <a:endParaRPr sz="1000">
              <a:solidFill>
                <a:srgbClr val="FFF2CC"/>
              </a:solidFill>
            </a:endParaRPr>
          </a:p>
          <a:p>
            <a:pPr marL="0" lvl="0" indent="-63500" algn="l" rtl="0">
              <a:spcBef>
                <a:spcPts val="0"/>
              </a:spcBef>
              <a:spcAft>
                <a:spcPts val="0"/>
              </a:spcAft>
              <a:buClr>
                <a:srgbClr val="FFF2CC"/>
              </a:buClr>
              <a:buSzPts val="1000"/>
              <a:buChar char="●"/>
            </a:pPr>
            <a:r>
              <a:rPr lang="en" sz="1000">
                <a:solidFill>
                  <a:srgbClr val="FFF2CC"/>
                </a:solidFill>
              </a:rPr>
              <a:t>Corporate actions</a:t>
            </a:r>
            <a:endParaRPr sz="1000">
              <a:solidFill>
                <a:srgbClr val="FFF2CC"/>
              </a:solidFill>
            </a:endParaRPr>
          </a:p>
          <a:p>
            <a:pPr marL="0" lvl="0" indent="0" algn="l" rtl="0">
              <a:spcBef>
                <a:spcPts val="0"/>
              </a:spcBef>
              <a:spcAft>
                <a:spcPts val="0"/>
              </a:spcAft>
              <a:buNone/>
            </a:pPr>
            <a:endParaRPr sz="1200">
              <a:solidFill>
                <a:srgbClr val="FFF2CC"/>
              </a:solidFill>
            </a:endParaRPr>
          </a:p>
          <a:p>
            <a:pPr marL="0" lvl="0" indent="0" algn="l" rtl="0">
              <a:spcBef>
                <a:spcPts val="0"/>
              </a:spcBef>
              <a:spcAft>
                <a:spcPts val="0"/>
              </a:spcAft>
              <a:buNone/>
            </a:pPr>
            <a:endParaRPr>
              <a:solidFill>
                <a:srgbClr val="FFF2CC"/>
              </a:solidFill>
            </a:endParaRPr>
          </a:p>
        </p:txBody>
      </p:sp>
      <p:sp>
        <p:nvSpPr>
          <p:cNvPr id="231" name="Google Shape;231;p19"/>
          <p:cNvSpPr txBox="1"/>
          <p:nvPr/>
        </p:nvSpPr>
        <p:spPr>
          <a:xfrm>
            <a:off x="6750525" y="1944825"/>
            <a:ext cx="2444100" cy="363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lt1"/>
                </a:solidFill>
              </a:rPr>
              <a:t>3 deciles - $118 shares per person</a:t>
            </a:r>
            <a:endParaRPr sz="1100">
              <a:solidFill>
                <a:schemeClr val="lt1"/>
              </a:solidFill>
            </a:endParaRPr>
          </a:p>
        </p:txBody>
      </p:sp>
      <p:sp>
        <p:nvSpPr>
          <p:cNvPr id="232" name="Google Shape;232;p19"/>
          <p:cNvSpPr txBox="1"/>
          <p:nvPr/>
        </p:nvSpPr>
        <p:spPr>
          <a:xfrm>
            <a:off x="6750525" y="2466450"/>
            <a:ext cx="2444100" cy="454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lt1"/>
                </a:solidFill>
              </a:rPr>
              <a:t>3 lowest deciles - $236 shares per person </a:t>
            </a:r>
            <a:endParaRPr sz="1100">
              <a:solidFill>
                <a:schemeClr val="lt1"/>
              </a:solidFill>
            </a:endParaRPr>
          </a:p>
        </p:txBody>
      </p:sp>
      <p:sp>
        <p:nvSpPr>
          <p:cNvPr id="233" name="Google Shape;233;p19"/>
          <p:cNvSpPr/>
          <p:nvPr/>
        </p:nvSpPr>
        <p:spPr>
          <a:xfrm rot="-2120683">
            <a:off x="6431889" y="2065949"/>
            <a:ext cx="331377" cy="201854"/>
          </a:xfrm>
          <a:prstGeom prst="rightArrow">
            <a:avLst>
              <a:gd name="adj1" fmla="val 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19"/>
          <p:cNvSpPr/>
          <p:nvPr/>
        </p:nvSpPr>
        <p:spPr>
          <a:xfrm rot="2040387">
            <a:off x="6431833" y="2470745"/>
            <a:ext cx="331494" cy="202026"/>
          </a:xfrm>
          <a:prstGeom prst="rightArrow">
            <a:avLst>
              <a:gd name="adj1" fmla="val 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5" name="Google Shape;235;p19"/>
          <p:cNvPicPr preferRelativeResize="0"/>
          <p:nvPr/>
        </p:nvPicPr>
        <p:blipFill>
          <a:blip r:embed="rId10">
            <a:alphaModFix/>
          </a:blip>
          <a:stretch>
            <a:fillRect/>
          </a:stretch>
        </p:blipFill>
        <p:spPr>
          <a:xfrm>
            <a:off x="1976325" y="4273000"/>
            <a:ext cx="685500" cy="685500"/>
          </a:xfrm>
          <a:prstGeom prst="rect">
            <a:avLst/>
          </a:prstGeom>
          <a:noFill/>
          <a:ln>
            <a:noFill/>
          </a:ln>
        </p:spPr>
      </p:pic>
      <p:sp>
        <p:nvSpPr>
          <p:cNvPr id="236" name="Google Shape;236;p19"/>
          <p:cNvSpPr txBox="1"/>
          <p:nvPr/>
        </p:nvSpPr>
        <p:spPr>
          <a:xfrm>
            <a:off x="2756122" y="4226050"/>
            <a:ext cx="2253300" cy="779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lt1"/>
                </a:solidFill>
              </a:rPr>
              <a:t>49 companies in the project</a:t>
            </a:r>
            <a:endParaRPr sz="1100">
              <a:solidFill>
                <a:schemeClr val="lt1"/>
              </a:solidFill>
            </a:endParaRPr>
          </a:p>
          <a:p>
            <a:pPr marL="0" lvl="0" indent="0" algn="ctr" rtl="0">
              <a:spcBef>
                <a:spcPts val="0"/>
              </a:spcBef>
              <a:spcAft>
                <a:spcPts val="0"/>
              </a:spcAft>
              <a:buNone/>
            </a:pPr>
            <a:r>
              <a:rPr lang="en" sz="1100">
                <a:solidFill>
                  <a:schemeClr val="lt1"/>
                </a:solidFill>
              </a:rPr>
              <a:t>36 listed in the stock exchange</a:t>
            </a:r>
            <a:endParaRPr sz="1100">
              <a:solidFill>
                <a:schemeClr val="lt1"/>
              </a:solidFill>
            </a:endParaRPr>
          </a:p>
        </p:txBody>
      </p:sp>
      <p:sp>
        <p:nvSpPr>
          <p:cNvPr id="237" name="Google Shape;237;p19"/>
          <p:cNvSpPr/>
          <p:nvPr/>
        </p:nvSpPr>
        <p:spPr>
          <a:xfrm>
            <a:off x="5009425" y="2920650"/>
            <a:ext cx="2373900" cy="120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a:t>32% of the capital market value is allocated to the "Justice Shares" release</a:t>
            </a:r>
            <a:endParaRPr sz="1100"/>
          </a:p>
          <a:p>
            <a:pPr marL="0" lvl="0" indent="0" algn="ctr" rtl="0">
              <a:spcBef>
                <a:spcPts val="0"/>
              </a:spcBef>
              <a:spcAft>
                <a:spcPts val="0"/>
              </a:spcAft>
              <a:buNone/>
            </a:pPr>
            <a:r>
              <a:rPr lang="en" sz="1100"/>
              <a:t>scheme</a:t>
            </a:r>
            <a:endParaRPr/>
          </a:p>
        </p:txBody>
      </p:sp>
      <p:sp>
        <p:nvSpPr>
          <p:cNvPr id="238" name="Google Shape;238;p19"/>
          <p:cNvSpPr/>
          <p:nvPr/>
        </p:nvSpPr>
        <p:spPr>
          <a:xfrm>
            <a:off x="7189175" y="3133575"/>
            <a:ext cx="2085000" cy="1306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Limitation on share allocation </a:t>
            </a:r>
            <a:endParaRPr/>
          </a:p>
        </p:txBody>
      </p:sp>
      <p:sp>
        <p:nvSpPr>
          <p:cNvPr id="239" name="Google Shape;239;p19"/>
          <p:cNvSpPr/>
          <p:nvPr/>
        </p:nvSpPr>
        <p:spPr>
          <a:xfrm>
            <a:off x="6077475" y="3866650"/>
            <a:ext cx="1807500" cy="1205400"/>
          </a:xfrm>
          <a:prstGeom prst="ellipse">
            <a:avLst/>
          </a:prstGeom>
          <a:solidFill>
            <a:srgbClr val="F3F3F3"/>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49 million holders</a:t>
            </a:r>
            <a:endParaRPr>
              <a:solidFill>
                <a:srgbClr val="FF0000"/>
              </a:solidFill>
            </a:endParaRPr>
          </a:p>
          <a:p>
            <a:pPr marL="0" lvl="0" indent="0" algn="ctr" rtl="0">
              <a:spcBef>
                <a:spcPts val="0"/>
              </a:spcBef>
              <a:spcAft>
                <a:spcPts val="0"/>
              </a:spcAft>
              <a:buNone/>
            </a:pPr>
            <a:r>
              <a:rPr lang="en">
                <a:solidFill>
                  <a:srgbClr val="FF0000"/>
                </a:solidFill>
              </a:rPr>
              <a:t>(55% of total population) </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23812" y="-305525"/>
            <a:ext cx="9316125" cy="5449025"/>
          </a:xfrm>
          <a:prstGeom prst="rect">
            <a:avLst/>
          </a:prstGeom>
          <a:noFill/>
          <a:ln>
            <a:noFill/>
          </a:ln>
        </p:spPr>
      </p:pic>
      <p:sp>
        <p:nvSpPr>
          <p:cNvPr id="245" name="Google Shape;245;p20"/>
          <p:cNvSpPr txBox="1">
            <a:spLocks noGrp="1"/>
          </p:cNvSpPr>
          <p:nvPr>
            <p:ph type="ctrTitle"/>
          </p:nvPr>
        </p:nvSpPr>
        <p:spPr>
          <a:xfrm>
            <a:off x="1233250" y="287825"/>
            <a:ext cx="6991800" cy="53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1800" b="1">
                <a:solidFill>
                  <a:srgbClr val="FFFFFF"/>
                </a:solidFill>
                <a:latin typeface="Georgia"/>
                <a:ea typeface="Georgia"/>
                <a:cs typeface="Georgia"/>
                <a:sym typeface="Georgia"/>
              </a:rPr>
              <a:t>Market Concentration</a:t>
            </a:r>
            <a:endParaRPr sz="1800" b="1">
              <a:solidFill>
                <a:srgbClr val="FFFFFF"/>
              </a:solidFill>
              <a:latin typeface="Georgia"/>
              <a:ea typeface="Georgia"/>
              <a:cs typeface="Georgia"/>
              <a:sym typeface="Georgia"/>
            </a:endParaRPr>
          </a:p>
          <a:p>
            <a:pPr marL="0" lvl="0" indent="0" algn="l" rtl="0">
              <a:lnSpc>
                <a:spcPct val="100000"/>
              </a:lnSpc>
              <a:spcBef>
                <a:spcPts val="0"/>
              </a:spcBef>
              <a:spcAft>
                <a:spcPts val="0"/>
              </a:spcAft>
              <a:buNone/>
            </a:pPr>
            <a:r>
              <a:rPr lang="en" sz="1800" b="1">
                <a:solidFill>
                  <a:srgbClr val="FFFFFF"/>
                </a:solidFill>
                <a:latin typeface="Georgia"/>
                <a:ea typeface="Georgia"/>
                <a:cs typeface="Georgia"/>
                <a:sym typeface="Georgia"/>
              </a:rPr>
              <a:t>Kazakhstan Stock Exchange</a:t>
            </a:r>
            <a:endParaRPr sz="1800" b="1">
              <a:solidFill>
                <a:srgbClr val="FFFFFF"/>
              </a:solidFill>
              <a:latin typeface="Georgia"/>
              <a:ea typeface="Georgia"/>
              <a:cs typeface="Georgia"/>
              <a:sym typeface="Georgia"/>
            </a:endParaRPr>
          </a:p>
        </p:txBody>
      </p:sp>
      <p:pic>
        <p:nvPicPr>
          <p:cNvPr id="246" name="Google Shape;246;p20"/>
          <p:cNvPicPr preferRelativeResize="0"/>
          <p:nvPr/>
        </p:nvPicPr>
        <p:blipFill>
          <a:blip r:embed="rId4">
            <a:alphaModFix/>
          </a:blip>
          <a:stretch>
            <a:fillRect/>
          </a:stretch>
        </p:blipFill>
        <p:spPr>
          <a:xfrm>
            <a:off x="-23812" y="814388"/>
            <a:ext cx="8277225" cy="9525"/>
          </a:xfrm>
          <a:prstGeom prst="rect">
            <a:avLst/>
          </a:prstGeom>
          <a:noFill/>
          <a:ln>
            <a:noFill/>
          </a:ln>
        </p:spPr>
      </p:pic>
      <p:pic>
        <p:nvPicPr>
          <p:cNvPr id="247" name="Google Shape;247;p20"/>
          <p:cNvPicPr preferRelativeResize="0"/>
          <p:nvPr/>
        </p:nvPicPr>
        <p:blipFill>
          <a:blip r:embed="rId5">
            <a:alphaModFix/>
          </a:blip>
          <a:stretch>
            <a:fillRect/>
          </a:stretch>
        </p:blipFill>
        <p:spPr>
          <a:xfrm>
            <a:off x="8253425" y="-45850"/>
            <a:ext cx="941149" cy="1033200"/>
          </a:xfrm>
          <a:prstGeom prst="rect">
            <a:avLst/>
          </a:prstGeom>
          <a:noFill/>
          <a:ln>
            <a:noFill/>
          </a:ln>
        </p:spPr>
      </p:pic>
      <p:pic>
        <p:nvPicPr>
          <p:cNvPr id="248" name="Google Shape;248;p20"/>
          <p:cNvPicPr preferRelativeResize="0"/>
          <p:nvPr/>
        </p:nvPicPr>
        <p:blipFill>
          <a:blip r:embed="rId6">
            <a:alphaModFix/>
          </a:blip>
          <a:stretch>
            <a:fillRect/>
          </a:stretch>
        </p:blipFill>
        <p:spPr>
          <a:xfrm>
            <a:off x="470575" y="374450"/>
            <a:ext cx="734300" cy="362850"/>
          </a:xfrm>
          <a:prstGeom prst="rect">
            <a:avLst/>
          </a:prstGeom>
          <a:noFill/>
          <a:ln>
            <a:noFill/>
          </a:ln>
        </p:spPr>
      </p:pic>
      <p:grpSp>
        <p:nvGrpSpPr>
          <p:cNvPr id="249" name="Google Shape;249;p20"/>
          <p:cNvGrpSpPr/>
          <p:nvPr/>
        </p:nvGrpSpPr>
        <p:grpSpPr>
          <a:xfrm>
            <a:off x="145647" y="987347"/>
            <a:ext cx="8107576" cy="3886572"/>
            <a:chOff x="4616700" y="2310075"/>
            <a:chExt cx="4426499" cy="2498600"/>
          </a:xfrm>
        </p:grpSpPr>
        <p:pic>
          <p:nvPicPr>
            <p:cNvPr id="250" name="Google Shape;250;p20"/>
            <p:cNvPicPr preferRelativeResize="0"/>
            <p:nvPr/>
          </p:nvPicPr>
          <p:blipFill rotWithShape="1">
            <a:blip r:embed="rId7">
              <a:alphaModFix/>
            </a:blip>
            <a:srcRect r="10714"/>
            <a:stretch/>
          </p:blipFill>
          <p:spPr>
            <a:xfrm>
              <a:off x="4616700" y="2310075"/>
              <a:ext cx="4426499" cy="2498600"/>
            </a:xfrm>
            <a:prstGeom prst="rect">
              <a:avLst/>
            </a:prstGeom>
            <a:noFill/>
            <a:ln>
              <a:noFill/>
            </a:ln>
          </p:spPr>
        </p:pic>
        <p:sp>
          <p:nvSpPr>
            <p:cNvPr id="251" name="Google Shape;251;p20"/>
            <p:cNvSpPr/>
            <p:nvPr/>
          </p:nvSpPr>
          <p:spPr>
            <a:xfrm>
              <a:off x="4616700" y="2953000"/>
              <a:ext cx="2504100" cy="1174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grpSp>
      <p:sp>
        <p:nvSpPr>
          <p:cNvPr id="252" name="Google Shape;252;p20"/>
          <p:cNvSpPr txBox="1"/>
          <p:nvPr/>
        </p:nvSpPr>
        <p:spPr>
          <a:xfrm>
            <a:off x="2958463" y="2297025"/>
            <a:ext cx="2312700" cy="2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74E13"/>
                </a:solidFill>
              </a:rPr>
              <a:t>Palette of Instruments</a:t>
            </a:r>
            <a:endParaRPr b="1">
              <a:solidFill>
                <a:srgbClr val="274E13"/>
              </a:solidFill>
            </a:endParaRPr>
          </a:p>
        </p:txBody>
      </p:sp>
      <p:sp>
        <p:nvSpPr>
          <p:cNvPr id="253" name="Google Shape;253;p20"/>
          <p:cNvSpPr txBox="1"/>
          <p:nvPr/>
        </p:nvSpPr>
        <p:spPr>
          <a:xfrm>
            <a:off x="626750" y="1886550"/>
            <a:ext cx="2312700" cy="2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74E13"/>
                </a:solidFill>
              </a:rPr>
              <a:t>Market Efficiency</a:t>
            </a:r>
            <a:endParaRPr b="1">
              <a:solidFill>
                <a:srgbClr val="274E13"/>
              </a:solidFill>
            </a:endParaRPr>
          </a:p>
        </p:txBody>
      </p:sp>
      <p:sp>
        <p:nvSpPr>
          <p:cNvPr id="254" name="Google Shape;254;p20"/>
          <p:cNvSpPr/>
          <p:nvPr/>
        </p:nvSpPr>
        <p:spPr>
          <a:xfrm>
            <a:off x="145650" y="2342588"/>
            <a:ext cx="1627800" cy="8505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Financial and Operational Efficiency </a:t>
            </a:r>
            <a:endParaRPr sz="1200"/>
          </a:p>
        </p:txBody>
      </p:sp>
      <p:sp>
        <p:nvSpPr>
          <p:cNvPr id="255" name="Google Shape;255;p20"/>
          <p:cNvSpPr/>
          <p:nvPr/>
        </p:nvSpPr>
        <p:spPr>
          <a:xfrm>
            <a:off x="1446800" y="2763475"/>
            <a:ext cx="1627800" cy="8505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rPr>
              <a:t>Liquidity concentration</a:t>
            </a:r>
            <a:endParaRPr sz="1200">
              <a:solidFill>
                <a:schemeClr val="dk1"/>
              </a:solidFill>
            </a:endParaRPr>
          </a:p>
        </p:txBody>
      </p:sp>
      <p:sp>
        <p:nvSpPr>
          <p:cNvPr id="256" name="Google Shape;256;p20"/>
          <p:cNvSpPr/>
          <p:nvPr/>
        </p:nvSpPr>
        <p:spPr>
          <a:xfrm>
            <a:off x="145650" y="3193100"/>
            <a:ext cx="1769100" cy="8505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Technologically efficient</a:t>
            </a:r>
            <a:endParaRPr sz="1200">
              <a:solidFill>
                <a:schemeClr val="lt1"/>
              </a:solidFill>
            </a:endParaRPr>
          </a:p>
        </p:txBody>
      </p:sp>
      <p:sp>
        <p:nvSpPr>
          <p:cNvPr id="257" name="Google Shape;257;p20"/>
          <p:cNvSpPr/>
          <p:nvPr/>
        </p:nvSpPr>
        <p:spPr>
          <a:xfrm>
            <a:off x="1446800" y="3613975"/>
            <a:ext cx="1627800" cy="850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274E13"/>
                </a:solidFill>
              </a:rPr>
              <a:t>Efficient risk management</a:t>
            </a:r>
            <a:endParaRPr sz="1200">
              <a:solidFill>
                <a:srgbClr val="274E13"/>
              </a:solidFill>
            </a:endParaRPr>
          </a:p>
        </p:txBody>
      </p:sp>
      <p:sp>
        <p:nvSpPr>
          <p:cNvPr id="258" name="Google Shape;258;p20"/>
          <p:cNvSpPr txBox="1"/>
          <p:nvPr/>
        </p:nvSpPr>
        <p:spPr>
          <a:xfrm>
            <a:off x="3074588" y="2640763"/>
            <a:ext cx="2652300" cy="1823700"/>
          </a:xfrm>
          <a:prstGeom prst="rect">
            <a:avLst/>
          </a:prstGeom>
          <a:noFill/>
          <a:ln>
            <a:noFill/>
          </a:ln>
        </p:spPr>
        <p:txBody>
          <a:bodyPr spcFirstLastPara="1" wrap="square" lIns="91425" tIns="91425" rIns="91425" bIns="91425" anchor="t" anchorCtr="0">
            <a:noAutofit/>
          </a:bodyPr>
          <a:lstStyle/>
          <a:p>
            <a:pPr marL="171450" lvl="0" indent="-184150" algn="l" rtl="0">
              <a:spcBef>
                <a:spcPts val="0"/>
              </a:spcBef>
              <a:spcAft>
                <a:spcPts val="0"/>
              </a:spcAft>
              <a:buSzPts val="1100"/>
              <a:buChar char="●"/>
            </a:pPr>
            <a:r>
              <a:rPr lang="en" sz="1100"/>
              <a:t>Shares (ordinary,preferred)</a:t>
            </a:r>
            <a:endParaRPr sz="1100"/>
          </a:p>
          <a:p>
            <a:pPr marL="171450" lvl="0" indent="-184150" algn="l" rtl="0">
              <a:spcBef>
                <a:spcPts val="0"/>
              </a:spcBef>
              <a:spcAft>
                <a:spcPts val="0"/>
              </a:spcAft>
              <a:buSzPts val="1100"/>
              <a:buChar char="●"/>
            </a:pPr>
            <a:r>
              <a:rPr lang="en" sz="1100"/>
              <a:t>Bonds (corp and gov)</a:t>
            </a:r>
            <a:endParaRPr sz="1100"/>
          </a:p>
          <a:p>
            <a:pPr marL="171450" lvl="0" indent="-184150" algn="l" rtl="0">
              <a:spcBef>
                <a:spcPts val="0"/>
              </a:spcBef>
              <a:spcAft>
                <a:spcPts val="0"/>
              </a:spcAft>
              <a:buSzPts val="1100"/>
              <a:buChar char="●"/>
            </a:pPr>
            <a:r>
              <a:rPr lang="en" sz="1100"/>
              <a:t>Discount notes</a:t>
            </a:r>
            <a:endParaRPr sz="1100"/>
          </a:p>
          <a:p>
            <a:pPr marL="171450" lvl="0" indent="-184150" algn="l" rtl="0">
              <a:spcBef>
                <a:spcPts val="0"/>
              </a:spcBef>
              <a:spcAft>
                <a:spcPts val="0"/>
              </a:spcAft>
              <a:buSzPts val="1100"/>
              <a:buChar char="●"/>
            </a:pPr>
            <a:r>
              <a:rPr lang="en" sz="1100"/>
              <a:t>Funds</a:t>
            </a:r>
            <a:endParaRPr sz="1100"/>
          </a:p>
          <a:p>
            <a:pPr marL="171450" lvl="0" indent="-184150" algn="l" rtl="0">
              <a:spcBef>
                <a:spcPts val="0"/>
              </a:spcBef>
              <a:spcAft>
                <a:spcPts val="0"/>
              </a:spcAft>
              <a:buSzPts val="1100"/>
              <a:buChar char="●"/>
            </a:pPr>
            <a:r>
              <a:rPr lang="en" sz="1100"/>
              <a:t>Depository receipts</a:t>
            </a:r>
            <a:endParaRPr sz="1100"/>
          </a:p>
          <a:p>
            <a:pPr marL="171450" lvl="0" indent="-184150" algn="l" rtl="0">
              <a:spcBef>
                <a:spcPts val="0"/>
              </a:spcBef>
              <a:spcAft>
                <a:spcPts val="0"/>
              </a:spcAft>
              <a:buSzPts val="1100"/>
              <a:buChar char="●"/>
            </a:pPr>
            <a:r>
              <a:rPr lang="en" sz="1100"/>
              <a:t>Currency</a:t>
            </a:r>
            <a:endParaRPr sz="1100"/>
          </a:p>
          <a:p>
            <a:pPr marL="171450" lvl="0" indent="-184150" algn="l" rtl="0">
              <a:spcBef>
                <a:spcPts val="0"/>
              </a:spcBef>
              <a:spcAft>
                <a:spcPts val="0"/>
              </a:spcAft>
              <a:buSzPts val="1100"/>
              <a:buChar char="●"/>
            </a:pPr>
            <a:r>
              <a:rPr lang="en" sz="1100"/>
              <a:t>Currency swap</a:t>
            </a:r>
            <a:endParaRPr sz="1100"/>
          </a:p>
          <a:p>
            <a:pPr marL="171450" lvl="0" indent="-184150" algn="l" rtl="0">
              <a:spcBef>
                <a:spcPts val="0"/>
              </a:spcBef>
              <a:spcAft>
                <a:spcPts val="0"/>
              </a:spcAft>
              <a:buSzPts val="1100"/>
              <a:buChar char="●"/>
            </a:pPr>
            <a:r>
              <a:rPr lang="en" sz="1100"/>
              <a:t>Futures</a:t>
            </a:r>
            <a:endParaRPr sz="1100"/>
          </a:p>
          <a:p>
            <a:pPr marL="171450" lvl="0" indent="-184150" algn="l" rtl="0">
              <a:spcBef>
                <a:spcPts val="0"/>
              </a:spcBef>
              <a:spcAft>
                <a:spcPts val="0"/>
              </a:spcAft>
              <a:buSzPts val="1100"/>
              <a:buChar char="●"/>
            </a:pPr>
            <a:r>
              <a:rPr lang="en" sz="1100"/>
              <a:t>REPO</a:t>
            </a:r>
            <a:endParaRPr sz="1100"/>
          </a:p>
          <a:p>
            <a:pPr marL="171450" lvl="0" indent="-184150" algn="l" rtl="0">
              <a:spcBef>
                <a:spcPts val="0"/>
              </a:spcBef>
              <a:spcAft>
                <a:spcPts val="0"/>
              </a:spcAft>
              <a:buSzPts val="1100"/>
              <a:buChar char="●"/>
            </a:pPr>
            <a:r>
              <a:rPr lang="en" sz="1100"/>
              <a:t>Collateral certificates</a:t>
            </a:r>
            <a:endParaRPr/>
          </a:p>
        </p:txBody>
      </p:sp>
      <p:sp>
        <p:nvSpPr>
          <p:cNvPr id="259" name="Google Shape;259;p20"/>
          <p:cNvSpPr/>
          <p:nvPr/>
        </p:nvSpPr>
        <p:spPr>
          <a:xfrm>
            <a:off x="216300" y="3946850"/>
            <a:ext cx="1627800" cy="850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274E13"/>
                </a:solidFill>
              </a:rPr>
              <a:t>Easily Configurable</a:t>
            </a:r>
            <a:endParaRPr sz="1200">
              <a:solidFill>
                <a:srgbClr val="274E1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559</Words>
  <Application>Microsoft Office PowerPoint</Application>
  <PresentationFormat>On-screen Show (16:9)</PresentationFormat>
  <Paragraphs>103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Oswald</vt:lpstr>
      <vt:lpstr>Arial</vt:lpstr>
      <vt:lpstr>Impact</vt:lpstr>
      <vt:lpstr>Times New Roman</vt:lpstr>
      <vt:lpstr>Georgia</vt:lpstr>
      <vt:lpstr>Roboto</vt:lpstr>
      <vt:lpstr>Simple Light</vt:lpstr>
      <vt:lpstr>PowerPoint Presentation</vt:lpstr>
      <vt:lpstr>About FEAS</vt:lpstr>
      <vt:lpstr>FEAS Members</vt:lpstr>
      <vt:lpstr>PowerPoint Presentation</vt:lpstr>
      <vt:lpstr>What we do? </vt:lpstr>
      <vt:lpstr>PowerPoint Presentation</vt:lpstr>
      <vt:lpstr>Made in Romania Bucharest Stock Exchange - Expanding Supply</vt:lpstr>
      <vt:lpstr>Justice Shares Iranian Capital Market - Expanding Demand</vt:lpstr>
      <vt:lpstr>Market Concentration Kazakhstan Stock Exchange</vt:lpstr>
      <vt:lpstr>Regulatory Incentives to Boost Bond Market Armenia Securities Exchange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 Saroyan</dc:creator>
  <cp:lastModifiedBy>Konstantin Saroyan</cp:lastModifiedBy>
  <cp:revision>1</cp:revision>
  <dcterms:modified xsi:type="dcterms:W3CDTF">2023-09-26T15:19:40Z</dcterms:modified>
</cp:coreProperties>
</file>